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5"/>
  </p:notesMasterIdLst>
  <p:sldIdLst>
    <p:sldId id="332" r:id="rId2"/>
    <p:sldId id="710" r:id="rId3"/>
    <p:sldId id="667" r:id="rId4"/>
    <p:sldId id="668" r:id="rId5"/>
    <p:sldId id="669" r:id="rId6"/>
    <p:sldId id="670" r:id="rId7"/>
    <p:sldId id="671" r:id="rId8"/>
    <p:sldId id="672" r:id="rId9"/>
    <p:sldId id="673" r:id="rId10"/>
    <p:sldId id="674" r:id="rId11"/>
    <p:sldId id="675" r:id="rId12"/>
    <p:sldId id="676" r:id="rId13"/>
    <p:sldId id="677" r:id="rId14"/>
    <p:sldId id="678" r:id="rId15"/>
    <p:sldId id="679" r:id="rId16"/>
    <p:sldId id="680" r:id="rId17"/>
    <p:sldId id="681" r:id="rId18"/>
    <p:sldId id="682" r:id="rId19"/>
    <p:sldId id="683" r:id="rId20"/>
    <p:sldId id="684" r:id="rId21"/>
    <p:sldId id="685" r:id="rId22"/>
    <p:sldId id="686" r:id="rId23"/>
    <p:sldId id="687" r:id="rId24"/>
    <p:sldId id="688" r:id="rId25"/>
    <p:sldId id="689" r:id="rId26"/>
    <p:sldId id="690" r:id="rId27"/>
    <p:sldId id="691" r:id="rId28"/>
    <p:sldId id="692" r:id="rId29"/>
    <p:sldId id="693" r:id="rId30"/>
    <p:sldId id="694" r:id="rId31"/>
    <p:sldId id="695" r:id="rId32"/>
    <p:sldId id="708" r:id="rId33"/>
    <p:sldId id="709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2E70"/>
    <a:srgbClr val="3333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3918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3" d="100"/>
        <a:sy n="4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943F5B2-7DE0-41A0-B0D3-D04273FF9DA1}" type="datetimeFigureOut">
              <a:rPr lang="ru-RU"/>
              <a:pPr>
                <a:defRPr/>
              </a:pPr>
              <a:t>07.12.2014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D782E3-208E-4751-A718-D70CA7EE3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98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61163-D884-43A5-B17D-244A7C44298A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CEC51-00DE-4580-8FC4-95301B0BDF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934D-6DD3-44B8-B1EE-61EEA0117996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5FB8B-A8E5-48AF-9716-C036024114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17FE2-68E6-4131-B486-4B0C3F6416DF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B0D4A-70EF-40DB-B120-9022618D8C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EBF23-5F84-4535-A187-8B436FBB141B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13261-1D91-4732-8BCA-2D3D44CF4C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0D9F2-0368-4269-AAA8-7E21EB5BD150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B9FDF-E215-487E-BF68-FA4E3DA087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74FF2-0ABE-4132-9AB7-E83B7391721D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FD605-FCF6-4241-A367-02294D1CEE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8D819-46A7-423A-BCFA-FF324B5053BD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D7B2A-368F-4B20-823E-DD8CCC20B1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F4312-61B9-4A96-8489-C1DB15CC8C52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1BA9-F026-4686-BD90-7BFE831798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605D-E640-4577-8FFE-DE7A050D82D1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BFC10-4751-4399-8417-DB4CE7F82D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94350-06AD-48C7-813F-B229ECB48CE9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FB6B9-FAAB-4D2A-BACB-4DAE2FEFB3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72146-35E1-456B-96AA-3DBA2BDEF4AC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E8B3D-AB48-4CAE-BF38-5B2B544992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13000">
              <a:srgbClr val="B9D9F9"/>
            </a:gs>
            <a:gs pos="12000">
              <a:schemeClr val="tx2">
                <a:lumMod val="60000"/>
                <a:lumOff val="40000"/>
              </a:schemeClr>
            </a:gs>
            <a:gs pos="58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D481CF-ED56-45E2-A86D-4F1B18A5B71B}" type="datetimeFigureOut">
              <a:rPr lang="ru-RU"/>
              <a:pPr>
                <a:defRPr/>
              </a:pPr>
              <a:t>07.12.2014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9D57F8-C4EF-4D40-8766-415E7D93C2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uchitel-izd.ru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Лого_Учитель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00" b="28014"/>
          <a:stretch>
            <a:fillRect/>
          </a:stretch>
        </p:blipFill>
        <p:spPr bwMode="auto">
          <a:xfrm>
            <a:off x="1892300" y="476250"/>
            <a:ext cx="5359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68313" y="4221163"/>
            <a:ext cx="8207375" cy="2470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6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ИЗДАТЕЛЬСТВО</a:t>
            </a:r>
          </a:p>
          <a:p>
            <a:pPr algn="ctr">
              <a:defRPr/>
            </a:pPr>
            <a:r>
              <a:rPr lang="ru-RU" sz="9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«УЧИТЕЛЬ»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освобождается от аттестации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640960" cy="58326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 не касается профессорско-преподавательского состава.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Аттестацию  в  целях  подтверждения  соответствия    занимаемой должности не проходят следующие </a:t>
            </a:r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работники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педагогические работники, имеющие квалификационные категории;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  проработавшие  в  занимаемой  должности  менее  двух   лет   в организации, в которой проводится аттестация;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 беременные женщины;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 женщины, находящиеся в отпуске по беременности и родам. Аттестация их возможна не ранее чем через два года   после выхода из указанного отпуска;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 лица, находящиеся в отпуске по уходу за ребенком до достижения им возраста трех лет. Аттестация их возможна не ранее чем через два года   после выхода из указанного отпуска;</a:t>
            </a:r>
          </a:p>
          <a:p>
            <a:pPr algn="just"/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е) отсутствовавшие на рабочем месте более четырех месяцев подряд   в связи с заболеванием.   Аттестация их возможна не ранее чем через год после  выхода   на работу.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06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b="1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Периодичность и сроки аттестации</a:t>
            </a:r>
            <a:r>
              <a:rPr lang="ru-RU" sz="3200" dirty="0">
                <a:solidFill>
                  <a:srgbClr val="000000"/>
                </a:solidFill>
                <a:latin typeface="verdana"/>
                <a:ea typeface="+mn-ea"/>
                <a:cs typeface="+mn-cs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verdan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</a:t>
            </a:r>
            <a:r>
              <a:rPr lang="ru-RU" sz="36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  1 раз в 5 лет.</a:t>
            </a:r>
          </a:p>
          <a:p>
            <a:pPr algn="just"/>
            <a:r>
              <a:rPr lang="ru-RU" sz="36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 присваивается сроком на  5  лет.</a:t>
            </a:r>
          </a:p>
          <a:p>
            <a:pPr algn="just"/>
            <a:r>
              <a:rPr lang="ru-RU" sz="36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действия квалификационной категории продлению не подлежит.</a:t>
            </a:r>
          </a:p>
          <a:p>
            <a:endParaRPr lang="ru-RU" sz="3600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509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801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необходимые для прохождения аттестации</a:t>
            </a:r>
            <a:endParaRPr lang="ru-RU" sz="3600" b="1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7332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Педагог, решивший подать заявление о добровольной аттестации собирает пакет документов: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по установленной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форме;</a:t>
            </a: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ксерокопия аттестационного листа предыдущей аттестации (если она была);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аттестационный лист, заполненный до 7 пункта включительно;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своих профессиональных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достижений.</a:t>
            </a: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Пакет </a:t>
            </a:r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подается в аттестационную комиссию субъекта РФ.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 </a:t>
            </a:r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месяца комиссия рассматривает заявление и назначает дату, место и время проведения аттестации педагога. </a:t>
            </a:r>
            <a:endParaRPr lang="ru-RU" b="1" dirty="0" smtClean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Срок </a:t>
            </a:r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прохождения аттестации не должен превышать 2 месяца.</a:t>
            </a:r>
          </a:p>
          <a:p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324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аттестации педагогических работников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аттестации для каждого педагогического работника от начала ее проведения и до принятия решения аттестационной комиссией составляет </a:t>
            </a:r>
            <a:r>
              <a:rPr lang="ru-RU" sz="4400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60 календарных дней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614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Arial"/>
                <a:ea typeface="+mn-ea"/>
                <a:cs typeface="+mn-cs"/>
              </a:rPr>
              <a:t/>
            </a:r>
            <a:br>
              <a:rPr lang="ru-RU" sz="2000" b="1" dirty="0" smtClean="0">
                <a:solidFill>
                  <a:srgbClr val="0000FF"/>
                </a:solidFill>
                <a:latin typeface="Arial"/>
                <a:ea typeface="+mn-ea"/>
                <a:cs typeface="+mn-cs"/>
              </a:rPr>
            </a:br>
            <a:r>
              <a:rPr lang="ru-RU" sz="2000" b="1" dirty="0">
                <a:solidFill>
                  <a:srgbClr val="0000FF"/>
                </a:solidFill>
                <a:latin typeface="Arial"/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0000FF"/>
                </a:solidFill>
                <a:latin typeface="Arial"/>
                <a:ea typeface="+mn-ea"/>
                <a:cs typeface="+mn-cs"/>
              </a:rPr>
            </a:br>
            <a:r>
              <a:rPr lang="ru-RU" sz="2700" b="1" dirty="0" smtClean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 </a:t>
            </a:r>
            <a:r>
              <a:rPr lang="ru-RU" sz="2700" b="1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подать документы на аттестацию</a:t>
            </a:r>
            <a:r>
              <a:rPr lang="ru-RU" sz="2700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700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6192688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заявления на прохождение аттестации</a:t>
            </a:r>
          </a:p>
          <a:p>
            <a:r>
              <a:rPr lang="ru-RU" sz="3000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</a:t>
            </a:r>
            <a:r>
              <a:rPr lang="ru-RU" sz="30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 представление на педагога. Представление заполняется по установленной форме .</a:t>
            </a:r>
            <a:r>
              <a:rPr lang="ru-RU" sz="3000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документе работодатель всесторонне оценивает профессиональные навыки педагога и его работу на занимаемой должности. Также в документе должна содержаться информация о прохождении </a:t>
            </a:r>
            <a:r>
              <a:rPr lang="ru-RU" sz="3000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педагогом </a:t>
            </a:r>
            <a:r>
              <a:rPr lang="ru-RU" sz="30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курсов повышения квалификации и сведения о результатах предыдущих аттестаций.</a:t>
            </a:r>
            <a:br>
              <a:rPr lang="ru-RU" sz="30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чем за месяц до начала проведения аттестации работодатель под роспись знакомит педагога с </a:t>
            </a:r>
            <a:r>
              <a:rPr lang="ru-RU" sz="3000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представлением.</a:t>
            </a:r>
          </a:p>
        </p:txBody>
      </p:sp>
    </p:spTree>
    <p:extLst>
      <p:ext uri="{BB962C8B-B14F-4D97-AF65-F5344CB8AC3E}">
        <p14:creationId xmlns:p14="http://schemas.microsoft.com/office/powerpoint/2010/main" val="121084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ВИДА АТТЕСТАЦИИ</a:t>
            </a:r>
            <a:endParaRPr lang="ru-RU" sz="2800" b="1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7144"/>
              </p:ext>
            </p:extLst>
          </p:nvPr>
        </p:nvGraphicFramePr>
        <p:xfrm>
          <a:off x="251520" y="692696"/>
          <a:ext cx="8749481" cy="5923788"/>
        </p:xfrm>
        <a:graphic>
          <a:graphicData uri="http://schemas.openxmlformats.org/drawingml/2006/table">
            <a:tbl>
              <a:tblPr firstRow="1" firstCol="1" bandRow="1"/>
              <a:tblGrid>
                <a:gridCol w="4374282"/>
                <a:gridCol w="4375199"/>
              </a:tblGrid>
              <a:tr h="1872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ОБЯЗАТЕЛЬНАЯ</a:t>
                      </a: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каждые 5 лет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ДОБРОВОЛЬНАЯ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срок </a:t>
                      </a: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действия квалификационной категории составляет  5   </a:t>
                      </a:r>
                      <a:r>
                        <a:rPr lang="ru-RU" sz="2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лет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1773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целью подтверждения соответствия занимаемой должности 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целью  установления соответствия уровня квалификации требованиям, предъявляемым к первой или высшей квалификационным категориям</a:t>
                      </a:r>
                      <a:endParaRPr lang="ru-RU" sz="2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79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7060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аттестация на соответствие занимаемой </a:t>
            </a:r>
            <a:r>
              <a:rPr lang="ru-RU" b="1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</a:t>
            </a:r>
            <a:endParaRPr lang="ru-RU" b="1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обязан пройти аттестацию</a:t>
            </a:r>
          </a:p>
          <a:p>
            <a:pPr marL="0" indent="0">
              <a:buNone/>
            </a:pP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работники, не имеющие категорий и не выразившие желания пройти аттестацию на квалификационную категорию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не надо проходить аттестацию</a:t>
            </a:r>
          </a:p>
          <a:p>
            <a:pPr marL="0" indent="0">
              <a:buNone/>
            </a:pP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педагогам, проработавшим менее 2 лет на данной должности;</a:t>
            </a:r>
          </a:p>
          <a:p>
            <a:pPr marL="0" indent="0">
              <a:buNone/>
            </a:pP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беременным женщинам и женщинам, находящимся в декретном отпуске и в отпуске по уходу за ребенком до достижения им возраста 3 лет. Их аттестация проводится не ранее чем через два года после выхода из указанных отпусков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подает заявление об аттестации</a:t>
            </a:r>
          </a:p>
          <a:p>
            <a:pPr marL="0" indent="0">
              <a:buNone/>
            </a:pP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аттестации с целью подтверждения соответствия  занимаемой  должности педагогов представляет их работодатель.</a:t>
            </a:r>
          </a:p>
          <a:p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03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обязательной аттестации</a:t>
            </a:r>
            <a:endParaRPr lang="ru-RU" sz="28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712968" cy="6120680"/>
          </a:xfrm>
        </p:spPr>
        <p:txBody>
          <a:bodyPr>
            <a:normAutofit fontScale="925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1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подготовка работодателем представлений на аттестуемых педагогов;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2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издание приказа в </a:t>
            </a:r>
            <a:r>
              <a:rPr lang="ru-RU" altLang="ru-RU" sz="3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ОО;</a:t>
            </a:r>
            <a:endParaRPr lang="ru-RU" altLang="ru-RU" sz="3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3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определение  графика проведения аттестации;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4 этап: 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проведение квалификационных испытаний;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5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проведение   аттестации;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6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оформление протокола в день проведения;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7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выдача выписок  из протокола (не позднее 2 рабочих дней);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0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8 этап</a:t>
            </a:r>
            <a:r>
              <a:rPr lang="ru-RU" altLang="ru-RU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работодатель знакомит с выпиской в течение 3 – х рабочих дней (передает протокол для хранения в личном деле работника).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93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АТТЕСТАЦИЯ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9036496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 сроков аттестации в пределах 1 года:</a:t>
            </a:r>
          </a:p>
          <a:p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( больничный лист, справка),</a:t>
            </a:r>
          </a:p>
          <a:p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категории истек во время отпуска </a:t>
            </a:r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года  или зарубежной командировки (стажировки ),</a:t>
            </a:r>
          </a:p>
          <a:p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 перешел в год аттестации</a:t>
            </a:r>
          </a:p>
          <a:p>
            <a:pPr marL="0" indent="0">
              <a:buNone/>
            </a:pP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новое место работы  в связи с сокращением,</a:t>
            </a:r>
          </a:p>
          <a:p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 завершает обучение в </a:t>
            </a:r>
            <a:r>
              <a:rPr lang="ru-RU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ВУЗе.</a:t>
            </a:r>
            <a:endParaRPr lang="ru-RU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соответствие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занимаемой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</a:t>
            </a: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72608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случае трудовой договор с педагогическим работником может быть расторгнут в соответствие с п. 3. ч. 1. ст. 81 ТК РФ. Однако работодатель не обязан увольнять не прошедшего аттестацию педагога. Он,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ему пройти курсы повышения квалификации, и по их окончании пройти повторную аттестацию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Увольнение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допускается, если есть возможность перевести педагогического работника с его письменного согласия на другую работу (например - вакантную нижестоящую должность или нижеоплачиваемую работу).</a:t>
            </a:r>
          </a:p>
          <a:p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1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0" y="573246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48580" y="1700808"/>
            <a:ext cx="900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Аттестация педагогов: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новые </a:t>
            </a:r>
            <a:r>
              <a:rPr lang="ru-RU" sz="3200" b="1" dirty="0">
                <a:solidFill>
                  <a:srgbClr val="C00000"/>
                </a:solidFill>
              </a:rPr>
              <a:t>принципы и </a:t>
            </a:r>
            <a:r>
              <a:rPr lang="ru-RU" sz="3200" b="1" dirty="0" smtClean="0">
                <a:solidFill>
                  <a:srgbClr val="C00000"/>
                </a:solidFill>
              </a:rPr>
              <a:t>положения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2533493" y="5229200"/>
            <a:ext cx="38461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Calibri" pitchFamily="34" charset="0"/>
              </a:rPr>
              <a:t>Начало: </a:t>
            </a:r>
            <a:r>
              <a:rPr lang="ru-RU" b="1" dirty="0" smtClean="0">
                <a:solidFill>
                  <a:srgbClr val="FF0000"/>
                </a:solidFill>
              </a:rPr>
              <a:t>4 декабря 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2014</a:t>
            </a:r>
            <a:r>
              <a:rPr lang="ru-RU" b="1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lang="ru-RU" b="1" dirty="0">
                <a:solidFill>
                  <a:srgbClr val="000000"/>
                </a:solidFill>
              </a:rPr>
              <a:t>3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:00 </a:t>
            </a:r>
            <a:r>
              <a:rPr lang="ru-RU" b="1" dirty="0">
                <a:solidFill>
                  <a:srgbClr val="000000"/>
                </a:solidFill>
                <a:latin typeface="Calibri" pitchFamily="34" charset="0"/>
              </a:rPr>
              <a:t>МСК</a:t>
            </a:r>
          </a:p>
        </p:txBody>
      </p:sp>
      <p:sp>
        <p:nvSpPr>
          <p:cNvPr id="15366" name="Прямоугольник 13"/>
          <p:cNvSpPr>
            <a:spLocks noChangeArrowheads="1"/>
          </p:cNvSpPr>
          <p:nvPr/>
        </p:nvSpPr>
        <p:spPr bwMode="auto">
          <a:xfrm>
            <a:off x="787751" y="3645024"/>
            <a:ext cx="709661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1600" i="1" dirty="0" smtClean="0">
                <a:solidFill>
                  <a:srgbClr val="000000"/>
                </a:solidFill>
                <a:latin typeface="Calibri" pitchFamily="34" charset="0"/>
              </a:rPr>
              <a:t>Ведущий:  </a:t>
            </a:r>
            <a:r>
              <a:rPr lang="ru-RU" sz="1600" b="1" i="1" dirty="0" smtClean="0"/>
              <a:t>Наталья </a:t>
            </a:r>
            <a:r>
              <a:rPr lang="ru-RU" sz="1600" b="1" i="1" dirty="0"/>
              <a:t>Николаевна </a:t>
            </a:r>
            <a:r>
              <a:rPr lang="ru-RU" sz="1600" b="1" i="1" dirty="0" err="1"/>
              <a:t>Черноиванова</a:t>
            </a:r>
            <a:r>
              <a:rPr lang="ru-RU" sz="1600" b="1" i="1" dirty="0"/>
              <a:t>,</a:t>
            </a:r>
            <a:r>
              <a:rPr lang="ru-RU" sz="1600" dirty="0"/>
              <a:t> старший методист издательства «Учитель»</a:t>
            </a:r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209550" y="5854700"/>
            <a:ext cx="4591347" cy="850900"/>
            <a:chOff x="412278" y="5867801"/>
            <a:chExt cx="4591770" cy="851724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  <a:latin typeface="Calibri" pitchFamily="34" charset="0"/>
                </a:rPr>
                <a:t>Издательство «Учитель»</a:t>
              </a:r>
            </a:p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  <a:hlinkClick r:id="rId2"/>
                </a:rPr>
                <a:t>www.uchitel-izd.ru</a:t>
              </a:r>
              <a:r>
                <a:rPr lang="ru-RU" b="1">
                  <a:solidFill>
                    <a:srgbClr val="000000"/>
                  </a:solidFill>
                  <a:latin typeface="Calibri" pitchFamily="34" charset="0"/>
                </a:rPr>
                <a:t> </a:t>
              </a:r>
            </a:p>
          </p:txBody>
        </p:sp>
        <p:pic>
          <p:nvPicPr>
            <p:cNvPr id="15372" name="Рисунок 14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2278" y="5867801"/>
              <a:ext cx="847353" cy="847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21151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99412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квалификационная категория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основе:</a:t>
            </a:r>
            <a:b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стабильных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положительных результатов освоения обучающимися образовательных программ по итогам мониторингов, проводимых организацией;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стабильных положительных результатов освоения обучающимися образовательных программ по итогам мониторинга системы образования, проводимого в порядке, установленном постановлением Правительства Российской Федерации от 5 августа 2013 г. № 662*(5);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развития у обучающихся способностей к научной (интеллектуальной), творческой, физкультурно-спортивной деятельности;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вклада в повышение качества образования, совершенствования методов обучения и воспитания, транслирования в педагогических коллективах опыта практических результатов своей профессиональной деятельности, активного участия в работе методических объединений педагогических работников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336007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38138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квалификационная категория устанавливается на основе:</a:t>
            </a:r>
            <a:br>
              <a:rPr lang="ru-RU" sz="3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61662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положительной динамики результатов освоения образовательных программ по итогам мониторингов, проводимых организацией;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обучающимися положительных результатов освоения образовательных программ по итогам мониторинга системы образования, проводимого в порядке, установленном постановлением Правительства Российской Федерации от 5 августа 2013 г. № 662*(5);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и развития способностей обучающихся к научной (интеллектуальной), творческой, физкультурно-спортивной деятельности, а также их участия в олимпиадах, конкурсах, фестивалях, соревнованиях;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вклада в повышение качества образования, совершенствования методов обучения и воспитания, и продуктивного использования новых образовательных технологий, транслирования в педагогических коллективах опыта практических результатов своей профессиональной деятельности, в</a:t>
            </a:r>
          </a:p>
          <a:p>
            <a:pPr marL="0" indent="0">
              <a:buNone/>
            </a:pPr>
            <a:r>
              <a:rPr lang="ru-RU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том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экспериментальной и инновационной;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активного участия в работе методических объединений педагогических работников организаций, в разработке программно-методического сопровождения образовательного процесса, профессиональных конкурсах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700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400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соответствие высшей квалификационной категории:</a:t>
            </a:r>
          </a:p>
          <a:p>
            <a:pPr marL="0" indent="0">
              <a:buNone/>
            </a:pPr>
            <a:r>
              <a:rPr lang="ru-RU" sz="3400" dirty="0" err="1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аттестующиеся</a:t>
            </a:r>
            <a:r>
              <a:rPr lang="ru-RU" sz="3400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педагогические работники представляют портфолио и проводят открытый урок (занятие), мастер-класс, </a:t>
            </a:r>
            <a:r>
              <a:rPr lang="ru-RU" sz="340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в СМИ.</a:t>
            </a:r>
            <a:endParaRPr lang="ru-RU" sz="3400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соответствие первой квалификационной категории:</a:t>
            </a:r>
          </a:p>
          <a:p>
            <a:pPr marL="0" indent="0">
              <a:buNone/>
            </a:pPr>
            <a:r>
              <a:rPr lang="ru-RU" sz="3400" dirty="0" err="1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аттестующиеся</a:t>
            </a:r>
            <a:r>
              <a:rPr lang="ru-RU" sz="3400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педагогические работники представляют портфолио и проводят два открытых урока (занятия</a:t>
            </a:r>
            <a:r>
              <a:rPr lang="ru-RU" sz="340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400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29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аттестации в целях установления квалификационной категор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257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педагогических работников проводится на основании их заявлений, подаваемых:</a:t>
            </a:r>
          </a:p>
          <a:p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непосредственно в аттестационную комиссию;</a:t>
            </a:r>
          </a:p>
          <a:p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направляемых </a:t>
            </a: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педагогическими работниками в адрес аттестационной комиссии по почте письмом с уведомлением о вручении;</a:t>
            </a:r>
          </a:p>
          <a:p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уведомлением в форме электронного документа с использованием информационно-телекоммуникационных сетей общего пользования, в том числе сети "Интернет".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7579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проходит аттестация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6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Квалификационное испытание проходит в форме экспертизы портфолио профессиональных достижений педагога. </a:t>
            </a:r>
            <a:endParaRPr lang="ru-RU" sz="3600" dirty="0" smtClean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</a:t>
            </a:r>
            <a:r>
              <a:rPr lang="ru-RU" sz="36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аттестационной комиссии может проходить как без участия педагога, проходящего испытания, так и в его </a:t>
            </a:r>
            <a:r>
              <a:rPr lang="ru-RU" sz="3600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присутствии (по личному заявлению)</a:t>
            </a:r>
            <a:endParaRPr lang="ru-RU" sz="3600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5691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комиссии</a:t>
            </a:r>
            <a:b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ходе аттестации для установления соответствия их профессионального уровня требованиям, предъявляемым к квалификационным категориям решение комиссии протоколируется и записывается в аттестационный лист педагогического работника. Затем оно утверждается органом образования субъекта РФ. Аттестационный лист и выписка из акта органа образования высылаются работодателю.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8340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Обжалование решения аттестационной комиссии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обжалование итогов аттестации оговаривается в «Порядке аттестации педагогических работников». Подать заявление об обжаловании можно либо в комиссию по трудовым спорам при региональном органе образования, либо в суд. Заявление в суд о разрешении индивидуального трудового спора подается в течение трех месяцев со дня, когда работник узнал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нарушении своего права.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9629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pPr fontAlgn="base">
              <a:lnSpc>
                <a:spcPts val="1200"/>
              </a:lnSpc>
              <a:spcAft>
                <a:spcPts val="0"/>
              </a:spcAft>
            </a:pPr>
            <a:r>
              <a:rPr lang="ru-RU" b="1" dirty="0">
                <a:solidFill>
                  <a:srgbClr val="3D2513"/>
                </a:solidFill>
                <a:latin typeface="Times New Roman"/>
                <a:ea typeface="Times New Roman"/>
              </a:rPr>
              <a:t>Требования к категориям</a:t>
            </a:r>
            <a:r>
              <a:rPr lang="ru-RU" dirty="0">
                <a:solidFill>
                  <a:srgbClr val="3D2513"/>
                </a:solidFill>
                <a:latin typeface="Times New Roman"/>
                <a:ea typeface="Times New Roman"/>
              </a:rPr>
              <a:t/>
            </a:r>
            <a:br>
              <a:rPr lang="ru-RU" dirty="0">
                <a:solidFill>
                  <a:srgbClr val="3D2513"/>
                </a:solidFill>
                <a:latin typeface="Times New Roman"/>
                <a:ea typeface="Times New Roman"/>
              </a:rPr>
            </a:br>
            <a:endParaRPr lang="ru-RU" dirty="0">
              <a:solidFill>
                <a:srgbClr val="3D251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568952" cy="59046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первой квалификационной категории: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современными образовательными технологиями и методиками и эффективное применение их на практике;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вклад в повышение качества образования на основе совершенствования методов обучения и воспитания;</a:t>
            </a:r>
          </a:p>
          <a:p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стабильные результаты освоения обучающимися, воспитанниками образовательных программ и показатели динамики их достижений выше средних в субъекте РФ.</a:t>
            </a:r>
          </a:p>
          <a:p>
            <a:endParaRPr lang="ru-RU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603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</a:t>
            </a:r>
            <a:r>
              <a:rPr lang="ru-RU" sz="3200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высшей квалификационной </a:t>
            </a:r>
            <a:r>
              <a:rPr lang="ru-RU" sz="3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категории:</a:t>
            </a:r>
            <a:br>
              <a:rPr lang="ru-RU" sz="3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76664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первая квалификационная категория;</a:t>
            </a:r>
          </a:p>
          <a:p>
            <a:r>
              <a:rPr lang="ru-RU" sz="2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современными образовательными технологиями и методиками и эффективное применение их на практике;</a:t>
            </a:r>
          </a:p>
          <a:p>
            <a:r>
              <a:rPr lang="ru-RU" sz="2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стабильные результаты освоения обучающимися, воспитанниками образовательных программ и показатели динамики их достижений выше средних в субъекте РФ, в том числе с учетом результатов участия обучающихся и воспитанников во всероссийских, международных олимпиадах, конкурсах, соревнованиях;</a:t>
            </a:r>
          </a:p>
          <a:p>
            <a:r>
              <a:rPr lang="ru-RU" sz="2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вклад в повышение качества образования на основе совершенствования методов обучения и воспитания, инновационной деятельности, в освоение новых образовательных технологий и активное распространение собственного опыта в области повышения качества образования и воспитания.</a:t>
            </a:r>
          </a:p>
          <a:p>
            <a:r>
              <a:rPr lang="ru-RU" sz="2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200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лимпиады</a:t>
            </a:r>
            <a:r>
              <a:rPr lang="ru-RU" sz="2200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конкурсы и соревнования учитываются только для оценки тех педагогических работников, чья работа предусматривает эти мероприятия. Например, для педагогов-психологов этот пункт не действителен.</a:t>
            </a:r>
          </a:p>
          <a:p>
            <a:endParaRPr lang="ru-RU" sz="2200" dirty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71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Решения, принимаемые аттестационной комиссией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</a:t>
            </a: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(высшую) квалификационную категорию (указывается должность педагогического работника, по которой устанавливается квалификационная категория);</a:t>
            </a:r>
          </a:p>
          <a:p>
            <a:pPr marL="0" indent="0">
              <a:buNone/>
            </a:pPr>
            <a:endParaRPr lang="ru-RU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Отказать </a:t>
            </a: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установлении первой (высшей) квалификационной категории (указывается должность, по которой педагогическому работнику отказывается е установлении квалификационной категории)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9899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600" b="1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23.12.2014 г. </a:t>
            </a:r>
            <a:endParaRPr lang="ru-RU" sz="3600" b="1" dirty="0" smtClean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«Процедура </a:t>
            </a:r>
            <a:r>
              <a:rPr lang="ru-RU" sz="3600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 педагогических работников: новый </a:t>
            </a:r>
            <a:r>
              <a:rPr lang="ru-RU" sz="360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подход»</a:t>
            </a:r>
            <a:endParaRPr lang="ru-RU" sz="3600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 smtClean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16.01.2015г.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«Карта </a:t>
            </a:r>
            <a:r>
              <a:rPr lang="ru-RU" sz="3600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результативности профессиональной деятельности педагогического </a:t>
            </a:r>
            <a:r>
              <a:rPr lang="ru-RU" sz="360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работника. Самоанализ»</a:t>
            </a:r>
            <a:endParaRPr lang="ru-RU" sz="3600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73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принятии в отношении педагогического работника, имеющего первую квалификационную категорию, решения аттестационной комиссии об отказе в установлении высшей квалификационной категории, за ним сохраняется первая квалификационная категория до истечения срока ее действия.</a:t>
            </a:r>
          </a:p>
          <a:p>
            <a:pPr marL="0" indent="0">
              <a:buNone/>
            </a:pPr>
            <a:endParaRPr lang="ru-RU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Педагогические работники, которым при проведении аттестации отказано в установлении квалификационной категории, обращаются по их желанию в аттестационную комиссию с заявлением о проведении аттестации на ту же квалификационную категорию не ранее чем через год со дня принятия аттестационной комиссией соответствующего решения.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009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8640"/>
            <a:ext cx="7632848" cy="6552728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endParaRPr lang="ru-RU" altLang="ru-RU" sz="4000" kern="0" dirty="0" smtClean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ru-RU" altLang="ru-RU" sz="4000" kern="0" dirty="0" smtClean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</a:t>
            </a:r>
            <a:r>
              <a:rPr lang="ru-RU" altLang="ru-RU" sz="4000" kern="0" dirty="0">
                <a:solidFill>
                  <a:srgbClr val="321F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категории, установленные педагогическим работникам, сохраняются до окончания срока их действия при переходе в другую организацию, в том числе расположенную в другом субъекте Российской Федерации.</a:t>
            </a:r>
          </a:p>
          <a:p>
            <a:pPr marL="0" indent="0">
              <a:buNone/>
            </a:pPr>
            <a:endParaRPr lang="ru-RU" sz="4000" dirty="0">
              <a:solidFill>
                <a:srgbClr val="321F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8036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СОТРУДНИЧЕСТВО</a:t>
            </a:r>
            <a:endParaRPr lang="ru-RU" b="1" dirty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Единый пресс-центр - Поздравление Виктора Александровича Миненко с Днем учителя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1858169"/>
            <a:ext cx="7920880" cy="45951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077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ru-RU" b="1" dirty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904656"/>
          </a:xfrm>
        </p:spPr>
        <p:txBody>
          <a:bodyPr/>
          <a:lstStyle/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endParaRPr lang="ru-RU" sz="2800" b="1" kern="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r>
              <a:rPr lang="ru-RU" sz="28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Наш </a:t>
            </a:r>
            <a:r>
              <a:rPr lang="ru-RU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сайт:</a:t>
            </a: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r>
              <a:rPr lang="en-US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www.uchitel-izd.ru</a:t>
            </a:r>
            <a:r>
              <a:rPr lang="ru-RU" sz="2800" kern="0" dirty="0">
                <a:solidFill>
                  <a:schemeClr val="accent2">
                    <a:lumMod val="50000"/>
                  </a:schemeClr>
                </a:solidFill>
                <a:latin typeface="Arial"/>
              </a:rPr>
              <a:t> </a:t>
            </a: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endParaRPr lang="ru-RU" sz="2800" b="1" kern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r>
              <a:rPr lang="ru-RU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Интернет-магазин:</a:t>
            </a: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r>
              <a:rPr lang="en-US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www.uchmag.ru</a:t>
            </a:r>
            <a:endParaRPr lang="ru-RU" sz="2800" b="1" kern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endParaRPr lang="ru-RU" sz="2800" b="1" kern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r>
              <a:rPr lang="ru-RU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Учебно-методический портал:</a:t>
            </a:r>
          </a:p>
          <a:p>
            <a:pPr lvl="0" algn="ctr" eaLnBrk="0" fontAlgn="base" hangingPunct="0">
              <a:spcAft>
                <a:spcPct val="0"/>
              </a:spcAft>
              <a:buClr>
                <a:srgbClr val="B2B2B2"/>
              </a:buClr>
              <a:buSzPct val="90000"/>
              <a:buNone/>
              <a:defRPr/>
            </a:pPr>
            <a:r>
              <a:rPr lang="en-US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www.uchm</a:t>
            </a:r>
            <a:r>
              <a:rPr lang="en-GB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et</a:t>
            </a:r>
            <a:r>
              <a:rPr lang="en-US" sz="28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  <a:r>
              <a:rPr lang="en-US" sz="2800" b="1" kern="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ru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020161"/>
            <a:ext cx="144016" cy="532859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368" y="1028278"/>
            <a:ext cx="171450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6309320"/>
            <a:ext cx="6624736" cy="14401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624" y="895003"/>
            <a:ext cx="6651625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71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С 15 июня 2014 года 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вступил в силу 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НОВЫЙ ПОРЯДОК 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ПРОВЕДЕНИЯ АТТЕСТАЦИИ ПЕДАГОГИЧЕСКИХ РАБОТНИКОВ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ОРГАНИЗАЦИЙ, ОСУЩЕСТВЛЯЮЩИХ ОБРАЗОВАТЕЛЬНУЮ ДЕЯТЕЛЬНОСТЬ, 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утвержденный приказом 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 err="1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 РФ № 276 </a:t>
            </a:r>
          </a:p>
          <a:p>
            <a:pPr marL="0" lvl="0" indent="0" algn="ctr"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ru-RU" altLang="ru-RU" sz="36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от 7 апреля 2014 года</a:t>
            </a: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Font typeface="Arial" charset="0"/>
              <a:buChar char="•"/>
            </a:pPr>
            <a:endParaRPr lang="ru-RU" altLang="ru-RU" sz="3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30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аттестации педагогических работников образовательных организаций регулируются: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3528393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Трудовым кодексом Российской Федерации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Статьей 49 Федерального закона от 29.12.2012 №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273-ФЗ 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«Об образовании в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Российской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Федерации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Порядком проведения аттестации педагогических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работников 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организаций,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осуществляющих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образовательную  деятельность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, утвержденным приказом </a:t>
            </a:r>
            <a:r>
              <a:rPr lang="ru-RU" altLang="ru-RU" sz="1500" b="1" dirty="0" err="1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 РФ № 276 от 07.04.2014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Приказом Министерства здравоохранения и социального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развития Российской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26.08.2010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№ 761н 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Номенклатурой должностей педагогических работников 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организаций осуществляющих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образовательную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деятельность,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должностей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руководителей образовательных организаций, </a:t>
            </a:r>
            <a:endParaRPr lang="ru-RU" altLang="ru-RU" sz="1500" b="1" dirty="0" smtClean="0">
              <a:solidFill>
                <a:srgbClr val="4C30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утвержденной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Постановлением Правительства </a:t>
            </a:r>
            <a:r>
              <a:rPr lang="ru-RU" altLang="ru-RU" sz="1500" b="1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altLang="ru-RU" sz="1500" b="1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Федерации от 08.08.2013 №678</a:t>
            </a:r>
          </a:p>
          <a:p>
            <a:pPr marL="0" indent="0">
              <a:buNone/>
            </a:pPr>
            <a:endParaRPr lang="ru-RU" sz="15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445429" y="4159238"/>
            <a:ext cx="1656184" cy="2664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1640" y="4170982"/>
            <a:ext cx="1728192" cy="2664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95936" y="4159239"/>
            <a:ext cx="1728191" cy="2664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59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7288" cy="10801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прохождения аттестации направленна:</a:t>
            </a:r>
            <a:endParaRPr lang="ru-RU" sz="36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стимулирование профессионального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личностного роста педагога,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размеров  оплаты 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труда;</a:t>
            </a:r>
          </a:p>
          <a:p>
            <a:endParaRPr lang="ru-RU" dirty="0" smtClean="0">
              <a:solidFill>
                <a:srgbClr val="3D25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улучшение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образования на основе повышения эффективности и качества </a:t>
            </a:r>
            <a:r>
              <a:rPr lang="ru-RU" dirty="0" smtClean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3D25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238390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нового?</a:t>
            </a:r>
            <a:endParaRPr lang="ru-RU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928992" cy="576064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45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на установление соответствия </a:t>
            </a:r>
            <a:r>
              <a:rPr lang="ru-RU" sz="7200" b="1" dirty="0" err="1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педработника</a:t>
            </a:r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занимаемой должности на основе оценки его профессиональной деятельности теперь проводят сами образовательные организации, которые для этого создают аттестационные комиссии.</a:t>
            </a:r>
          </a:p>
          <a:p>
            <a:endParaRPr lang="ru-RU" sz="72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Порядок расширил категории педагогических работников, которые не проходят аттестацию. К ранее действовавшему списку добавились педагоги, которые занимают свою должность менее 2 лет и те, кто проболел более 4 месяцев.</a:t>
            </a:r>
          </a:p>
          <a:p>
            <a:endParaRPr lang="ru-RU" sz="72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</a:t>
            </a:r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и в порядок прохождения аттестации по желанию — когда учитель хочет получить более высокую квалификационную категорию: первую или высшую.</a:t>
            </a:r>
          </a:p>
          <a:p>
            <a:endParaRPr lang="ru-RU" sz="72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новым правилам  к действовавшим критериям оценки добавились результаты проверок, которые с этого года ежегодно будут проводить специалисты </a:t>
            </a:r>
            <a:r>
              <a:rPr lang="ru-RU" sz="7200" b="1" dirty="0" err="1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учебных заведениях; учителя должны готовить не только двух-трех лучших учеников, а стараться выявить и поддержать таланты у всех учащихся и, кроме того, помочь детям, отстающим в учебе.</a:t>
            </a:r>
          </a:p>
          <a:p>
            <a:endParaRPr lang="ru-RU" sz="72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72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 правилам, результаты экспертизы на присвоение учителю высшей квалификации будут публиковаться в интернете — на сайтах органов государственной власти. Те, кому в присвоении высшей квалификации откажут, могут попробовать себя снова — через год.</a:t>
            </a:r>
          </a:p>
        </p:txBody>
      </p:sp>
    </p:spTree>
    <p:extLst>
      <p:ext uri="{BB962C8B-B14F-4D97-AF65-F5344CB8AC3E}">
        <p14:creationId xmlns:p14="http://schemas.microsoft.com/office/powerpoint/2010/main" val="377026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ts val="1200"/>
              </a:spcAft>
            </a:pPr>
            <a:r>
              <a:rPr lang="ru-RU" altLang="ru-RU" sz="3700" b="1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ОСНОВНЫЕ ЗАДАЧИ ПРОВЕДЕНИЯ АТТЕСТАЦИИ</a:t>
            </a:r>
            <a:r>
              <a:rPr lang="ru-RU" altLang="ru-RU" sz="3700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3700" dirty="0">
                <a:solidFill>
                  <a:srgbClr val="4C301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88632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80000"/>
              </a:lnSpc>
              <a:spcAft>
                <a:spcPts val="1200"/>
              </a:spcAft>
              <a:buNone/>
            </a:pP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1.Стимулирование </a:t>
            </a:r>
            <a:r>
              <a:rPr lang="ru-RU" altLang="ru-RU" sz="2200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целенаправленного, непрерывного повышения уровня квалификации педагогических работников, их методологической культуры, профессионального и личностного </a:t>
            </a: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роста</a:t>
            </a:r>
            <a:endParaRPr lang="ru-RU" altLang="ru-RU" sz="2200" dirty="0">
              <a:solidFill>
                <a:srgbClr val="4C30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2.Определение </a:t>
            </a:r>
            <a:r>
              <a:rPr lang="ru-RU" altLang="ru-RU" sz="2200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необходимости повышения квалификации педагогических работников.</a:t>
            </a:r>
          </a:p>
          <a:p>
            <a:pPr marL="0" lvl="0" indent="0" algn="just" fontAlgn="base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3.Повышение </a:t>
            </a:r>
            <a:r>
              <a:rPr lang="ru-RU" altLang="ru-RU" sz="2200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эффективности и качества педагогической деятельности.</a:t>
            </a:r>
          </a:p>
          <a:p>
            <a:pPr marL="0" lvl="0" indent="0" algn="just" fontAlgn="base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4.Выявление </a:t>
            </a:r>
            <a:r>
              <a:rPr lang="ru-RU" altLang="ru-RU" sz="2200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перспектив использования потенциальных возможностей педагогических работников.</a:t>
            </a:r>
          </a:p>
          <a:p>
            <a:pPr marL="0" lvl="0" indent="0" algn="just" fontAlgn="base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5.Учет </a:t>
            </a:r>
            <a:r>
              <a:rPr lang="ru-RU" altLang="ru-RU" sz="2200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организаций.</a:t>
            </a:r>
          </a:p>
          <a:p>
            <a:pPr marL="0" lvl="0" indent="0" algn="just" fontAlgn="base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2200" dirty="0" smtClean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6.Обеспечение </a:t>
            </a:r>
            <a:r>
              <a:rPr lang="ru-RU" altLang="ru-RU" sz="2200" dirty="0">
                <a:solidFill>
                  <a:srgbClr val="4C3018"/>
                </a:solidFill>
                <a:latin typeface="Times New Roman" pitchFamily="18" charset="0"/>
                <a:cs typeface="Times New Roman" pitchFamily="18" charset="0"/>
              </a:rPr>
              <a:t>дифференциации размеров оплаты труда педагогических работников с учетом установленной квалификационной категории и объема их преподавательской (педагогической) работы.</a:t>
            </a: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Font typeface="Arial" charset="0"/>
              <a:buChar char="•"/>
            </a:pPr>
            <a:endParaRPr lang="ru-RU" altLang="ru-RU" sz="2200" dirty="0">
              <a:solidFill>
                <a:srgbClr val="4C3018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44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аттестуется</a:t>
            </a:r>
            <a:br>
              <a:rPr lang="ru-RU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7992888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Аттестуются </a:t>
            </a:r>
            <a:r>
              <a:rPr lang="ru-RU" sz="36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36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работники </a:t>
            </a:r>
            <a:r>
              <a:rPr lang="ru-RU" sz="36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организаций, осуществляющих образовательную  деятельность, </a:t>
            </a:r>
            <a:endParaRPr lang="ru-RU" sz="3600" b="1" dirty="0" smtClean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rgbClr val="4C30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ч. совместители, а также работники, совмещающие должности наряду с работой в той же организации, определенной трудовым договором. </a:t>
            </a:r>
          </a:p>
          <a:p>
            <a:endParaRPr lang="ru-RU" sz="3600" b="1" dirty="0">
              <a:solidFill>
                <a:srgbClr val="4C30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735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3226</TotalTime>
  <Words>1878</Words>
  <Application>Microsoft Office PowerPoint</Application>
  <PresentationFormat>Экран (4:3)</PresentationFormat>
  <Paragraphs>186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 аттестации педагогических работников образовательных организаций регулируются:</vt:lpstr>
      <vt:lpstr>Необходимость прохождения аттестации направленна:</vt:lpstr>
      <vt:lpstr>Что нового?</vt:lpstr>
      <vt:lpstr>ОСНОВНЫЕ ЗАДАЧИ ПРОВЕДЕНИЯ АТТЕСТАЦИИ </vt:lpstr>
      <vt:lpstr>Кто аттестуется </vt:lpstr>
      <vt:lpstr>Кто освобождается от аттестации </vt:lpstr>
      <vt:lpstr>Периодичность и сроки аттестации </vt:lpstr>
      <vt:lpstr>Документы необходимые для прохождения аттестации</vt:lpstr>
      <vt:lpstr>Сроки проведения аттестации педагогических работников</vt:lpstr>
      <vt:lpstr>  Как подать документы на аттестацию </vt:lpstr>
      <vt:lpstr>ДВА ВИДА АТТЕСТАЦИИ</vt:lpstr>
      <vt:lpstr>Обязательная аттестация на соответствие занимаемой должности</vt:lpstr>
      <vt:lpstr>Организация обязательной аттестации</vt:lpstr>
      <vt:lpstr>ОБЯЗАТЕЛЬНАЯ АТТЕСТАЦИЯ </vt:lpstr>
      <vt:lpstr>Не соответствие занимаемой должности</vt:lpstr>
      <vt:lpstr>Первая квалификационная категория устанавливается на основе: </vt:lpstr>
      <vt:lpstr>Высшая квалификационная категория устанавливается на основе: </vt:lpstr>
      <vt:lpstr>Презентация PowerPoint</vt:lpstr>
      <vt:lpstr>Порядок проведения аттестации в целях установления квалификационной категории</vt:lpstr>
      <vt:lpstr>Как проходит аттестация </vt:lpstr>
      <vt:lpstr>Решение комиссии </vt:lpstr>
      <vt:lpstr>Обжалование решения аттестационной комиссии </vt:lpstr>
      <vt:lpstr>Требования к категориям </vt:lpstr>
      <vt:lpstr>Требования к высшей квалификационной категории: </vt:lpstr>
      <vt:lpstr>Решения, принимаемые аттестационной комиссией </vt:lpstr>
      <vt:lpstr>Презентация PowerPoint</vt:lpstr>
      <vt:lpstr>Презентация PowerPoint</vt:lpstr>
      <vt:lpstr>СПАСИБО ЗА СОТРУДНИЧЕСТВО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Черноиванова Наталья</dc:creator>
  <cp:lastModifiedBy>гг</cp:lastModifiedBy>
  <cp:revision>279</cp:revision>
  <dcterms:created xsi:type="dcterms:W3CDTF">2013-09-03T10:23:08Z</dcterms:created>
  <dcterms:modified xsi:type="dcterms:W3CDTF">2014-12-07T10:01:38Z</dcterms:modified>
</cp:coreProperties>
</file>