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5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96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30FA-0FB8-469D-A388-4ADF2B49FE26}" type="datetimeFigureOut">
              <a:rPr lang="ru-RU" smtClean="0"/>
              <a:t>15.04.2018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9179-3E4D-410F-A458-285CBFEF435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30FA-0FB8-469D-A388-4ADF2B49FE26}" type="datetimeFigureOut">
              <a:rPr lang="ru-RU" smtClean="0"/>
              <a:t>15.04.2018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9179-3E4D-410F-A458-285CBFEF43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30FA-0FB8-469D-A388-4ADF2B49FE26}" type="datetimeFigureOut">
              <a:rPr lang="ru-RU" smtClean="0"/>
              <a:t>15.04.2018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9179-3E4D-410F-A458-285CBFEF43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30FA-0FB8-469D-A388-4ADF2B49FE26}" type="datetimeFigureOut">
              <a:rPr lang="ru-RU" smtClean="0"/>
              <a:t>15.04.2018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9179-3E4D-410F-A458-285CBFEF435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30FA-0FB8-469D-A388-4ADF2B49FE26}" type="datetimeFigureOut">
              <a:rPr lang="ru-RU" smtClean="0"/>
              <a:t>15.04.2018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9179-3E4D-410F-A458-285CBFEF43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30FA-0FB8-469D-A388-4ADF2B49FE26}" type="datetimeFigureOut">
              <a:rPr lang="ru-RU" smtClean="0"/>
              <a:t>15.04.2018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9179-3E4D-410F-A458-285CBFEF435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30FA-0FB8-469D-A388-4ADF2B49FE26}" type="datetimeFigureOut">
              <a:rPr lang="ru-RU" smtClean="0"/>
              <a:t>15.04.2018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9179-3E4D-410F-A458-285CBFEF435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30FA-0FB8-469D-A388-4ADF2B49FE26}" type="datetimeFigureOut">
              <a:rPr lang="ru-RU" smtClean="0"/>
              <a:t>15.04.2018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9179-3E4D-410F-A458-285CBFEF43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30FA-0FB8-469D-A388-4ADF2B49FE26}" type="datetimeFigureOut">
              <a:rPr lang="ru-RU" smtClean="0"/>
              <a:t>15.04.2018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9179-3E4D-410F-A458-285CBFEF43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30FA-0FB8-469D-A388-4ADF2B49FE26}" type="datetimeFigureOut">
              <a:rPr lang="ru-RU" smtClean="0"/>
              <a:t>15.04.2018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9179-3E4D-410F-A458-285CBFEF43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30FA-0FB8-469D-A388-4ADF2B49FE26}" type="datetimeFigureOut">
              <a:rPr lang="ru-RU" smtClean="0"/>
              <a:t>15.04.2018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9179-3E4D-410F-A458-285CBFEF435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F8830FA-0FB8-469D-A388-4ADF2B49FE26}" type="datetimeFigureOut">
              <a:rPr lang="ru-RU" smtClean="0"/>
              <a:t>15.04.2018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06C9179-3E4D-410F-A458-285CBFEF435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www.creativetemplate.net/wp-content/uploads/2017/08/Musical-photo-frame-Templa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78" y="-35804"/>
            <a:ext cx="9193650" cy="6893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63688" y="1700808"/>
            <a:ext cx="5688632" cy="34563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Музыка </a:t>
            </a:r>
            <a:endParaRPr lang="ru-RU" sz="24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психоэмоциональное </a:t>
            </a:r>
            <a:r>
              <a:rPr lang="ru-RU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благополучие</a:t>
            </a:r>
            <a:r>
              <a:rPr lang="ru-RU" sz="2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дошкольников</a:t>
            </a:r>
          </a:p>
          <a:p>
            <a:pPr algn="ctr"/>
            <a:endParaRPr lang="ru-RU" sz="2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1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Музыкальный руководитель  </a:t>
            </a:r>
          </a:p>
          <a:p>
            <a:pPr algn="r"/>
            <a:r>
              <a:rPr lang="ru-RU" sz="1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МБДОУ д/с «Голубок» </a:t>
            </a:r>
          </a:p>
          <a:p>
            <a:pPr algn="r"/>
            <a:r>
              <a:rPr lang="ru-RU" sz="1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Ушакова Н.А., ВКК</a:t>
            </a:r>
          </a:p>
          <a:p>
            <a:pPr algn="ctr"/>
            <a:endParaRPr lang="ru-RU" sz="1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Апрель 2018 г.</a:t>
            </a:r>
            <a:endParaRPr lang="ru-RU" sz="1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76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rybinsk.ru/images/stories/department/upr-cultura/foto/2016/07/solffff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03" y="983254"/>
            <a:ext cx="6048672" cy="56057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251520" y="332656"/>
            <a:ext cx="864096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Пойте и танцуйте с детьми</a:t>
            </a:r>
            <a:endParaRPr lang="ru-RU" sz="32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12161" y="983254"/>
            <a:ext cx="2880320" cy="575811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ru-RU" dirty="0" smtClean="0">
              <a:solidFill>
                <a:srgbClr val="00206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Хоровое </a:t>
            </a:r>
            <a:r>
              <a:rPr lang="ru-RU" dirty="0">
                <a:solidFill>
                  <a:srgbClr val="002060"/>
                </a:solidFill>
              </a:rPr>
              <a:t>пение объединяет </a:t>
            </a:r>
            <a:endParaRPr lang="ru-RU" dirty="0" smtClean="0">
              <a:solidFill>
                <a:srgbClr val="002060"/>
              </a:solidFill>
            </a:endParaRPr>
          </a:p>
          <a:p>
            <a:pPr algn="ctr"/>
            <a:endParaRPr lang="ru-RU" dirty="0" smtClean="0">
              <a:solidFill>
                <a:srgbClr val="00206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</a:rPr>
              <a:t>Т</a:t>
            </a:r>
            <a:r>
              <a:rPr lang="ru-RU" dirty="0" smtClean="0">
                <a:solidFill>
                  <a:srgbClr val="002060"/>
                </a:solidFill>
              </a:rPr>
              <a:t>анцевальные импровизации раскрепощают</a:t>
            </a:r>
          </a:p>
          <a:p>
            <a:pPr algn="ctr"/>
            <a:endParaRPr lang="ru-RU" dirty="0" smtClean="0">
              <a:solidFill>
                <a:srgbClr val="00206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Музыкальные приветствия и прощания организуют, </a:t>
            </a:r>
            <a:r>
              <a:rPr lang="ru-RU" dirty="0">
                <a:solidFill>
                  <a:srgbClr val="002060"/>
                </a:solidFill>
              </a:rPr>
              <a:t>настраивает на нужный </a:t>
            </a:r>
            <a:r>
              <a:rPr lang="ru-RU" dirty="0" smtClean="0">
                <a:solidFill>
                  <a:srgbClr val="002060"/>
                </a:solidFill>
              </a:rPr>
              <a:t>лад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dirty="0">
              <a:solidFill>
                <a:srgbClr val="00206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Ритмические игры снимают нагрузку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dirty="0">
              <a:solidFill>
                <a:srgbClr val="00206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Музыкальные игрушки развлекают </a:t>
            </a:r>
            <a:endParaRPr lang="ru-RU" dirty="0">
              <a:solidFill>
                <a:srgbClr val="002060"/>
              </a:solidFill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48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www.creativetemplate.net/wp-content/uploads/2017/08/Musical-photo-frame-Templa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78" y="-35804"/>
            <a:ext cx="9193650" cy="6893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763688" y="1700808"/>
            <a:ext cx="5688632" cy="34563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Надеемся, наши советы</a:t>
            </a:r>
          </a:p>
          <a:p>
            <a:pPr algn="ctr"/>
            <a:r>
              <a:rPr lang="ru-RU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помогут Вам в работе!</a:t>
            </a:r>
          </a:p>
          <a:p>
            <a:pPr algn="ctr"/>
            <a:endParaRPr lang="ru-RU" sz="2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63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«Ассоциации»</a:t>
            </a:r>
            <a:endParaRPr lang="ru-RU" sz="3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124744"/>
            <a:ext cx="7704856" cy="54006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К   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О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М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Ф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О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Р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800" b="1" dirty="0">
                <a:solidFill>
                  <a:srgbClr val="002060"/>
                </a:solidFill>
              </a:rPr>
              <a:t>Т</a:t>
            </a:r>
          </a:p>
        </p:txBody>
      </p:sp>
      <p:sp>
        <p:nvSpPr>
          <p:cNvPr id="5" name="Облако 4"/>
          <p:cNvSpPr/>
          <p:nvPr/>
        </p:nvSpPr>
        <p:spPr>
          <a:xfrm>
            <a:off x="1616759" y="1124744"/>
            <a:ext cx="3315281" cy="681882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КРАСОТА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4500259" y="1667536"/>
            <a:ext cx="3456206" cy="895017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ОРГАНИЧНОСТЬ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1619672" y="2564904"/>
            <a:ext cx="3456384" cy="801751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МАМА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4139952" y="3212976"/>
            <a:ext cx="3672408" cy="895017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ФАНТАЗИЯ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9" name="Облако 8"/>
          <p:cNvSpPr/>
          <p:nvPr/>
        </p:nvSpPr>
        <p:spPr>
          <a:xfrm>
            <a:off x="1619672" y="4107993"/>
            <a:ext cx="2953963" cy="895017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ОТДЫХ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0" name="Облако 9"/>
          <p:cNvSpPr/>
          <p:nvPr/>
        </p:nvSpPr>
        <p:spPr>
          <a:xfrm>
            <a:off x="4638213" y="4797152"/>
            <a:ext cx="3528392" cy="895017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РАДОСТЬ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1" name="Облако 10"/>
          <p:cNvSpPr/>
          <p:nvPr/>
        </p:nvSpPr>
        <p:spPr>
          <a:xfrm>
            <a:off x="1476473" y="5692169"/>
            <a:ext cx="3240360" cy="895017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ТЕПЛО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436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внобедренный треугольник 4"/>
          <p:cNvSpPr/>
          <p:nvPr/>
        </p:nvSpPr>
        <p:spPr>
          <a:xfrm>
            <a:off x="4139952" y="260648"/>
            <a:ext cx="4608512" cy="2160240"/>
          </a:xfrm>
          <a:prstGeom prst="triangl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ЗДОРОВЬЕ ЧЕЛОВЕКА</a:t>
            </a:r>
            <a:endParaRPr lang="ru-RU" sz="28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139952" y="2420888"/>
            <a:ext cx="4608512" cy="9361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ФИЗИЧЕСКОЕ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139952" y="3356992"/>
            <a:ext cx="4608512" cy="10081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ЭМОЦИОНАЛЬН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ОЕ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39952" y="4365104"/>
            <a:ext cx="4608512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ИНТЕЛЛЕКТУ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АЛЬНОЕ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179512" y="2420888"/>
            <a:ext cx="4176464" cy="288032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ПСИХОЛОГИЧЕСКИЙ КОМФОРТ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153094" y="5301208"/>
            <a:ext cx="4608512" cy="10801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ДУХОВ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НОЕ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715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7504" y="188640"/>
            <a:ext cx="4536504" cy="6395004"/>
          </a:xfrm>
          <a:prstGeom prst="roundRect">
            <a:avLst/>
          </a:prstGeom>
          <a:ln w="57150">
            <a:solidFill>
              <a:srgbClr val="0596B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Признаки здорового эмоционального состояния ребенка 3-5 лет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Упражняется в управлении эмоциями,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Пытается манипулировать эмоциями других людей,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Проявляет интерес к своей половой принадлежности,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Больше привязан к родителю противоположного пола,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Стремится к пониманию и обсуждению эмоций,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Ищет конструктивный выход эмоциональному напряжению (рисование, игра),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Высказывает суждения о причинах эмоций,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Проявляет сочувствие и интерес к другим людям,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Ищет справедливость в эмоциональных конфликтах.</a:t>
            </a:r>
          </a:p>
          <a:p>
            <a:pPr marL="285750" indent="-285750" algn="just">
              <a:buFontTx/>
              <a:buChar char="-"/>
            </a:pPr>
            <a:endPara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932040" y="188640"/>
            <a:ext cx="4104456" cy="6395004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Симптомы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эмоциональных проблем у ребенка 3-5 лет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Частые случаи самонаказания и нанесения себе травм,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Частые и тяжелые конфликты с другими детьми,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Постоянное уединение, избегание конфликтов с другими детьми,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Общая неспособность следовать правилам и указаниям,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Нежелание разговаривать и договариваться,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Периоды снижения уверенности в себе, невнимания, утраты интереса к окружающему,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Постоянная меланхолия.</a:t>
            </a:r>
          </a:p>
          <a:p>
            <a:pPr marL="285750" indent="-285750" algn="just">
              <a:buFontTx/>
              <a:buChar char="-"/>
            </a:pPr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468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40960" cy="1143000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Факторы риска психоэмоционального здоровья и </a:t>
            </a:r>
            <a:r>
              <a:rPr lang="ru-RU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благополучия дошкольника</a:t>
            </a:r>
            <a:endParaRPr lang="ru-RU" sz="32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51520" y="1786849"/>
            <a:ext cx="4536504" cy="424847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СРЕДОВЫЕ</a:t>
            </a:r>
          </a:p>
          <a:p>
            <a:pPr algn="ctr"/>
            <a:endParaRPr 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2000" dirty="0" smtClean="0"/>
              <a:t>неблагоприятная </a:t>
            </a:r>
            <a:r>
              <a:rPr lang="ru-RU" sz="2000" dirty="0"/>
              <a:t>семейная </a:t>
            </a:r>
            <a:r>
              <a:rPr lang="ru-RU" sz="2000" dirty="0" smtClean="0"/>
              <a:t>обстановка,</a:t>
            </a:r>
          </a:p>
          <a:p>
            <a:pPr algn="ctr"/>
            <a:endParaRPr lang="ru-RU" sz="2000" dirty="0" smtClean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2000" dirty="0" smtClean="0"/>
              <a:t>психотравмирующие </a:t>
            </a:r>
            <a:r>
              <a:rPr lang="ru-RU" sz="2000" dirty="0"/>
              <a:t>ситуации в детском саду</a:t>
            </a:r>
            <a:endParaRPr lang="ru-RU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4355976" y="1786849"/>
            <a:ext cx="4536504" cy="424847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СУБЪЕКТИВНЫЕ</a:t>
            </a:r>
          </a:p>
          <a:p>
            <a:pPr lvl="0" algn="ctr"/>
            <a:endParaRPr lang="ru-RU" dirty="0" smtClean="0"/>
          </a:p>
          <a:p>
            <a:pPr marL="285750" lvl="0" indent="-285750" algn="ctr">
              <a:buFont typeface="Arial" panose="020B0604020202020204" pitchFamily="34" charset="0"/>
              <a:buChar char="•"/>
            </a:pPr>
            <a:r>
              <a:rPr lang="ru-RU" sz="2000" dirty="0" smtClean="0"/>
              <a:t>характер</a:t>
            </a:r>
            <a:r>
              <a:rPr lang="ru-RU" sz="2000" dirty="0"/>
              <a:t>, </a:t>
            </a:r>
            <a:endParaRPr lang="ru-RU" sz="2000" dirty="0" smtClean="0"/>
          </a:p>
          <a:p>
            <a:pPr lvl="0" algn="ctr"/>
            <a:endParaRPr lang="ru-RU" sz="2000" dirty="0" smtClean="0"/>
          </a:p>
          <a:p>
            <a:pPr marL="285750" lvl="0" indent="-285750" algn="ctr">
              <a:buFont typeface="Arial" panose="020B0604020202020204" pitchFamily="34" charset="0"/>
              <a:buChar char="•"/>
            </a:pPr>
            <a:r>
              <a:rPr lang="ru-RU" sz="2000" dirty="0" smtClean="0"/>
              <a:t>темперамент</a:t>
            </a:r>
            <a:r>
              <a:rPr lang="ru-RU" sz="2000" dirty="0"/>
              <a:t>, </a:t>
            </a:r>
            <a:endParaRPr lang="ru-RU" sz="2000" dirty="0" smtClean="0"/>
          </a:p>
          <a:p>
            <a:pPr lvl="0" algn="ctr"/>
            <a:endParaRPr lang="ru-RU" sz="2000" dirty="0" smtClean="0"/>
          </a:p>
          <a:p>
            <a:pPr marL="285750" lvl="0" indent="-285750" algn="ctr">
              <a:buFont typeface="Arial" panose="020B0604020202020204" pitchFamily="34" charset="0"/>
              <a:buChar char="•"/>
            </a:pPr>
            <a:r>
              <a:rPr lang="ru-RU" sz="2000" dirty="0" smtClean="0"/>
              <a:t>самооценка</a:t>
            </a:r>
            <a:endParaRPr lang="ru-RU" sz="2000" dirty="0"/>
          </a:p>
          <a:p>
            <a:r>
              <a:rPr lang="ru-RU" dirty="0"/>
              <a:t> 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873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2179649"/>
            <a:ext cx="7920880" cy="468052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Обеспечение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психологической безопасности ребенка.</a:t>
            </a:r>
          </a:p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Игровая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деятельность</a:t>
            </a:r>
          </a:p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Театрализованная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деятельность</a:t>
            </a:r>
          </a:p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Социально-коммуникативное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развитие: занятия, игры, упражнения, психологические речевые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настройки</a:t>
            </a:r>
          </a:p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Музыкальная деятельность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960" cy="1143000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Условия, необходимые для эмоционального развития дошкольника</a:t>
            </a:r>
            <a:endParaRPr lang="ru-RU" sz="32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02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syromono.info/images/feelings-clipart-children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091" y="405009"/>
            <a:ext cx="6011685" cy="493350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вал 3"/>
          <p:cNvSpPr/>
          <p:nvPr/>
        </p:nvSpPr>
        <p:spPr>
          <a:xfrm>
            <a:off x="1187624" y="229231"/>
            <a:ext cx="7200800" cy="100811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МУЗЫКА </a:t>
            </a:r>
          </a:p>
          <a:p>
            <a:pPr algn="ctr"/>
            <a:r>
              <a:rPr lang="ru-RU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ОБЕСПЕЧИТ  РЕБЕНКУ:</a:t>
            </a:r>
            <a:r>
              <a:rPr lang="ru-RU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endParaRPr lang="ru-RU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Облако 4"/>
          <p:cNvSpPr/>
          <p:nvPr/>
        </p:nvSpPr>
        <p:spPr>
          <a:xfrm>
            <a:off x="51551" y="3287928"/>
            <a:ext cx="2800170" cy="2050585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КУЛЬТУРНЫЙ ОТДЫХ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1835696" y="4713473"/>
            <a:ext cx="3766476" cy="2050585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ЭМОЦИОНАЛЬНУЮ РАЗРЯДКУ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5481705" y="4509120"/>
            <a:ext cx="3406436" cy="2050585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РАСШИРЕНИЕ КРУГОЗОРА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блако 8"/>
          <p:cNvSpPr/>
          <p:nvPr/>
        </p:nvSpPr>
        <p:spPr>
          <a:xfrm>
            <a:off x="5581065" y="2298162"/>
            <a:ext cx="3528392" cy="2050585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РАЗНООБРАЗИЕ ВПЕЧАТЛЕНИЙ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95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75556" y="1124744"/>
            <a:ext cx="7992888" cy="5544616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Музыка может звучать: </a:t>
            </a:r>
          </a:p>
          <a:p>
            <a:pPr marL="45720" indent="0" algn="ctr">
              <a:buNone/>
            </a:pP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51520" y="332656"/>
            <a:ext cx="864096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Включение музыки в жизнь группы</a:t>
            </a:r>
            <a:endParaRPr lang="ru-RU" sz="32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976380"/>
            <a:ext cx="6840760" cy="43204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н</a:t>
            </a:r>
            <a:r>
              <a:rPr lang="ru-RU" dirty="0" smtClean="0"/>
              <a:t>а утренней зарядке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98240" y="2780928"/>
            <a:ext cx="6840760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 процессе рисования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3573016"/>
            <a:ext cx="6840760" cy="4320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при подготовке к дневному сну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151620" y="4437112"/>
            <a:ext cx="6840760" cy="43204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при пробуждении ото сна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475656" y="5157192"/>
            <a:ext cx="6840760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</a:t>
            </a:r>
            <a:r>
              <a:rPr lang="ru-RU" dirty="0" smtClean="0"/>
              <a:t>ак сопровождение детских игр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907704" y="5949280"/>
            <a:ext cx="6840760" cy="4320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во время рисования</a:t>
            </a:r>
          </a:p>
        </p:txBody>
      </p:sp>
    </p:spTree>
    <p:extLst>
      <p:ext uri="{BB962C8B-B14F-4D97-AF65-F5344CB8AC3E}">
        <p14:creationId xmlns:p14="http://schemas.microsoft.com/office/powerpoint/2010/main" val="120098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332656"/>
            <a:ext cx="864096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Формы самостоятельной музыкальной деятельности детей</a:t>
            </a:r>
            <a:endParaRPr lang="ru-RU" sz="32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51520" y="1786849"/>
            <a:ext cx="4536504" cy="424847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Сюжетно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ролевая игра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сюжет 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тему которой выбирают 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дети: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Игра в оркестр,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узыкальный магазин, 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Музыкальное занятие, 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Ищем таланты,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Концерт по заявкам</a:t>
            </a:r>
          </a:p>
          <a:p>
            <a:pPr algn="ctr"/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другие.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355976" y="1786849"/>
            <a:ext cx="4536504" cy="424847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Музицирование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которое может включать 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пение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RU" sz="2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ритмические 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движения, </a:t>
            </a:r>
            <a:endParaRPr lang="ru-RU" sz="2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игру 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 музыкальных инструментах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52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133</TotalTime>
  <Words>357</Words>
  <Application>Microsoft Office PowerPoint</Application>
  <PresentationFormat>Экран (4:3)</PresentationFormat>
  <Paragraphs>111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Презентация PowerPoint</vt:lpstr>
      <vt:lpstr>Метод «Ассоциации»</vt:lpstr>
      <vt:lpstr>Презентация PowerPoint</vt:lpstr>
      <vt:lpstr>Презентация PowerPoint</vt:lpstr>
      <vt:lpstr>Факторы риска психоэмоционального здоровья и благополучия дошкольника</vt:lpstr>
      <vt:lpstr>Условия, необходимые для эмоционального развития дошкольника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Наталья</cp:lastModifiedBy>
  <cp:revision>13</cp:revision>
  <dcterms:created xsi:type="dcterms:W3CDTF">2018-04-15T10:20:35Z</dcterms:created>
  <dcterms:modified xsi:type="dcterms:W3CDTF">2018-04-15T12:34:28Z</dcterms:modified>
</cp:coreProperties>
</file>