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7" r:id="rId11"/>
    <p:sldId id="269" r:id="rId12"/>
    <p:sldId id="271" r:id="rId13"/>
    <p:sldId id="274" r:id="rId14"/>
    <p:sldId id="276" r:id="rId15"/>
    <p:sldId id="278" r:id="rId16"/>
    <p:sldId id="279" r:id="rId17"/>
    <p:sldId id="280" r:id="rId18"/>
    <p:sldId id="28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44D9-320C-4821-BAE6-00DB65F6ADD7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2AF33-BEED-424E-A185-12110260A3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44D9-320C-4821-BAE6-00DB65F6ADD7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2AF33-BEED-424E-A185-12110260A3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44D9-320C-4821-BAE6-00DB65F6ADD7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2AF33-BEED-424E-A185-12110260A3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44D9-320C-4821-BAE6-00DB65F6ADD7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2AF33-BEED-424E-A185-12110260A3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44D9-320C-4821-BAE6-00DB65F6ADD7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2AF33-BEED-424E-A185-12110260A3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44D9-320C-4821-BAE6-00DB65F6ADD7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2AF33-BEED-424E-A185-12110260A3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44D9-320C-4821-BAE6-00DB65F6ADD7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2AF33-BEED-424E-A185-12110260A3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44D9-320C-4821-BAE6-00DB65F6ADD7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2AF33-BEED-424E-A185-12110260A3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44D9-320C-4821-BAE6-00DB65F6ADD7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2AF33-BEED-424E-A185-12110260A3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44D9-320C-4821-BAE6-00DB65F6ADD7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2AF33-BEED-424E-A185-12110260A3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44D9-320C-4821-BAE6-00DB65F6ADD7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DD2AF33-BEED-424E-A185-12110260A3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62544D9-320C-4821-BAE6-00DB65F6ADD7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DD2AF33-BEED-424E-A185-12110260A3A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642918"/>
            <a:ext cx="6681806" cy="1857388"/>
          </a:xfrm>
        </p:spPr>
        <p:txBody>
          <a:bodyPr>
            <a:normAutofit/>
          </a:bodyPr>
          <a:lstStyle/>
          <a:p>
            <a:r>
              <a:rPr lang="ru-RU" sz="8000" dirty="0" smtClean="0"/>
              <a:t>АРТ-ТЕРАПИЯ</a:t>
            </a:r>
            <a:endParaRPr lang="ru-RU" sz="8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214818"/>
            <a:ext cx="7854696" cy="1357322"/>
          </a:xfrm>
        </p:spPr>
        <p:txBody>
          <a:bodyPr/>
          <a:lstStyle/>
          <a:p>
            <a:r>
              <a:rPr lang="ru-RU" dirty="0" smtClean="0"/>
              <a:t>МБДОУ </a:t>
            </a:r>
            <a:r>
              <a:rPr lang="ru-RU" dirty="0" err="1" smtClean="0"/>
              <a:t>д</a:t>
            </a:r>
            <a:r>
              <a:rPr lang="ru-RU" dirty="0" smtClean="0"/>
              <a:t>/с « Голубок»</a:t>
            </a:r>
          </a:p>
          <a:p>
            <a:r>
              <a:rPr lang="ru-RU" dirty="0" smtClean="0"/>
              <a:t>Воспитатель: </a:t>
            </a:r>
            <a:r>
              <a:rPr lang="ru-RU" dirty="0" err="1" smtClean="0"/>
              <a:t>Иванова.М.А</a:t>
            </a:r>
            <a:r>
              <a:rPr lang="ru-RU" dirty="0" err="1" smtClean="0"/>
              <a:t>.,</a:t>
            </a:r>
            <a:r>
              <a:rPr lang="ru-RU" dirty="0" err="1" smtClean="0"/>
              <a:t>сзд</a:t>
            </a:r>
            <a:endParaRPr lang="ru-RU" dirty="0"/>
          </a:p>
        </p:txBody>
      </p:sp>
      <p:pic>
        <p:nvPicPr>
          <p:cNvPr id="1029" name="Picture 5" descr="C:\Users\иванова марина\Desktop\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4071942"/>
            <a:ext cx="5251450" cy="27860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071570"/>
          </a:xfrm>
        </p:spPr>
        <p:txBody>
          <a:bodyPr/>
          <a:lstStyle/>
          <a:p>
            <a:r>
              <a:rPr lang="ru-RU" b="1" smtClean="0">
                <a:solidFill>
                  <a:srgbClr val="000066"/>
                </a:solidFill>
              </a:rPr>
              <a:t>ИЗОТЕРАПИЯ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2071702"/>
          </a:xfrm>
        </p:spPr>
        <p:txBody>
          <a:bodyPr/>
          <a:lstStyle/>
          <a:p>
            <a:r>
              <a:rPr lang="ru-RU" b="1" i="1" dirty="0" err="1" smtClean="0">
                <a:solidFill>
                  <a:srgbClr val="000066"/>
                </a:solidFill>
              </a:rPr>
              <a:t>Изотерапия</a:t>
            </a:r>
            <a:r>
              <a:rPr lang="ru-RU" b="1" dirty="0" smtClean="0">
                <a:solidFill>
                  <a:srgbClr val="000066"/>
                </a:solidFill>
              </a:rPr>
              <a:t> – терапия изобразительным творчеством, в первую очередь рисованием. Используется для психологической коррекции психосоматических нарушений у детей </a:t>
            </a:r>
          </a:p>
          <a:p>
            <a:endParaRPr lang="ru-RU" dirty="0"/>
          </a:p>
        </p:txBody>
      </p:sp>
      <p:pic>
        <p:nvPicPr>
          <p:cNvPr id="8194" name="Picture 2" descr="C:\Users\иванова марина\Desktop\36_1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071810"/>
            <a:ext cx="4559328" cy="3333770"/>
          </a:xfrm>
          <a:prstGeom prst="rect">
            <a:avLst/>
          </a:prstGeom>
          <a:noFill/>
        </p:spPr>
      </p:pic>
      <p:pic>
        <p:nvPicPr>
          <p:cNvPr id="8197" name="Picture 5" descr="C:\Users\иванова марина\Desktop\17302666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4143380"/>
            <a:ext cx="3357554" cy="3143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928694"/>
          </a:xfrm>
        </p:spPr>
        <p:txBody>
          <a:bodyPr/>
          <a:lstStyle/>
          <a:p>
            <a:r>
              <a:rPr lang="ru-RU" b="1" dirty="0" smtClean="0">
                <a:solidFill>
                  <a:srgbClr val="000066"/>
                </a:solidFill>
              </a:rPr>
              <a:t>ИГРОТЕРАПИЯ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110178"/>
          </a:xfrm>
        </p:spPr>
        <p:txBody>
          <a:bodyPr/>
          <a:lstStyle/>
          <a:p>
            <a:r>
              <a:rPr lang="ru-RU" b="1" i="1" dirty="0" smtClean="0">
                <a:solidFill>
                  <a:srgbClr val="000066"/>
                </a:solidFill>
              </a:rPr>
              <a:t>ИГРОТЕРАПИЯ </a:t>
            </a:r>
            <a:r>
              <a:rPr lang="ru-RU" dirty="0" smtClean="0">
                <a:solidFill>
                  <a:srgbClr val="000066"/>
                </a:solidFill>
              </a:rPr>
              <a:t> - метод лечебного воздействия на детей и взрослых, страдающих эмоциональными нарушениями, страхами, неврозами и т.п. В основе различных методик, определяемых этим понятием, лежит признание игры важным фактором развития личности </a:t>
            </a:r>
          </a:p>
          <a:p>
            <a:endParaRPr lang="ru-RU" dirty="0"/>
          </a:p>
        </p:txBody>
      </p:sp>
      <p:pic>
        <p:nvPicPr>
          <p:cNvPr id="9218" name="Picture 2" descr="C:\Users\иванова марина\Desktop\hello_html_m4d5a13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812" y="3643314"/>
            <a:ext cx="8612188" cy="2717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8"/>
          </a:xfrm>
        </p:spPr>
        <p:txBody>
          <a:bodyPr/>
          <a:lstStyle/>
          <a:p>
            <a:r>
              <a:rPr lang="ru-RU" b="1" dirty="0" err="1" smtClean="0">
                <a:solidFill>
                  <a:srgbClr val="000066"/>
                </a:solidFill>
              </a:rPr>
              <a:t>Куклотерапия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67302"/>
          </a:xfrm>
        </p:spPr>
        <p:txBody>
          <a:bodyPr>
            <a:normAutofit fontScale="92500" lnSpcReduction="10000"/>
          </a:bodyPr>
          <a:lstStyle/>
          <a:p>
            <a:r>
              <a:rPr lang="ru-RU" sz="2800" b="1" i="1" dirty="0" err="1" smtClean="0">
                <a:solidFill>
                  <a:srgbClr val="000066"/>
                </a:solidFill>
              </a:rPr>
              <a:t>Куклотерапия</a:t>
            </a:r>
            <a:r>
              <a:rPr lang="ru-RU" sz="2800" b="1" i="1" dirty="0" smtClean="0">
                <a:solidFill>
                  <a:srgbClr val="000066"/>
                </a:solidFill>
              </a:rPr>
              <a:t> </a:t>
            </a:r>
            <a:r>
              <a:rPr lang="ru-RU" sz="2800" dirty="0" smtClean="0">
                <a:solidFill>
                  <a:srgbClr val="000066"/>
                </a:solidFill>
              </a:rPr>
              <a:t>– это раздел частной психотерапии (</a:t>
            </a:r>
            <a:r>
              <a:rPr lang="ru-RU" sz="2800" dirty="0" err="1" smtClean="0">
                <a:solidFill>
                  <a:srgbClr val="000066"/>
                </a:solidFill>
              </a:rPr>
              <a:t>арттерапии</a:t>
            </a:r>
            <a:r>
              <a:rPr lang="ru-RU" sz="2800" dirty="0" smtClean="0">
                <a:solidFill>
                  <a:srgbClr val="000066"/>
                </a:solidFill>
              </a:rPr>
              <a:t>), использующий в качестве основного приема </a:t>
            </a:r>
            <a:r>
              <a:rPr lang="ru-RU" sz="2800" dirty="0" err="1" smtClean="0">
                <a:solidFill>
                  <a:srgbClr val="000066"/>
                </a:solidFill>
              </a:rPr>
              <a:t>психокоррекционного</a:t>
            </a:r>
            <a:r>
              <a:rPr lang="ru-RU" sz="2800" dirty="0" smtClean="0">
                <a:solidFill>
                  <a:srgbClr val="000066"/>
                </a:solidFill>
              </a:rPr>
              <a:t> воздействия куклу как промежуточный объект взаимодействия ребенка и взрослого.                                                                                               </a:t>
            </a:r>
            <a:r>
              <a:rPr lang="ru-RU" b="1" dirty="0" smtClean="0">
                <a:solidFill>
                  <a:srgbClr val="000066"/>
                </a:solidFill>
              </a:rPr>
              <a:t>Цель </a:t>
            </a:r>
            <a:r>
              <a:rPr lang="ru-RU" b="1" dirty="0" err="1" smtClean="0">
                <a:solidFill>
                  <a:srgbClr val="000066"/>
                </a:solidFill>
              </a:rPr>
              <a:t>куклотерапии</a:t>
            </a:r>
            <a:r>
              <a:rPr lang="ru-RU" sz="2800" dirty="0" smtClean="0">
                <a:solidFill>
                  <a:srgbClr val="000066"/>
                </a:solidFill>
              </a:rPr>
              <a:t> – помочь ликвидировать болезненные переживания, укрепить психическое здоровье, улучшить социальную адаптацию, развить самосознание, разрешить конфликты в условиях коллективной творческой деятельности. Если говорить проще, то, как определила Татаринцева А.Ю., </a:t>
            </a:r>
            <a:r>
              <a:rPr lang="ru-RU" sz="2800" dirty="0" err="1" smtClean="0">
                <a:solidFill>
                  <a:srgbClr val="000066"/>
                </a:solidFill>
              </a:rPr>
              <a:t>куклотерапия</a:t>
            </a:r>
            <a:r>
              <a:rPr lang="ru-RU" sz="2800" dirty="0" smtClean="0">
                <a:solidFill>
                  <a:srgbClr val="000066"/>
                </a:solidFill>
              </a:rPr>
              <a:t> – это метод лечения с помощью кукол.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8"/>
          </a:xfrm>
        </p:spPr>
        <p:txBody>
          <a:bodyPr/>
          <a:lstStyle/>
          <a:p>
            <a:r>
              <a:rPr lang="ru-RU" b="1" dirty="0" smtClean="0">
                <a:solidFill>
                  <a:srgbClr val="000066"/>
                </a:solidFill>
              </a:rPr>
              <a:t>СКАЗКОТЕРАПИЯ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357298"/>
            <a:ext cx="8229600" cy="2714644"/>
          </a:xfrm>
        </p:spPr>
        <p:txBody>
          <a:bodyPr/>
          <a:lstStyle/>
          <a:p>
            <a:r>
              <a:rPr lang="ru-RU" sz="2800" b="1" i="1" dirty="0" err="1" smtClean="0">
                <a:solidFill>
                  <a:srgbClr val="000066"/>
                </a:solidFill>
              </a:rPr>
              <a:t>Сказкотерапия</a:t>
            </a:r>
            <a:r>
              <a:rPr lang="ru-RU" sz="2800" dirty="0" smtClean="0">
                <a:solidFill>
                  <a:srgbClr val="000066"/>
                </a:solidFill>
              </a:rPr>
              <a:t> – направление практической психологии, которое, используя метафорические ресурсы сказки, позволяет людям развить самосознание, стать самими собой, и построить особые доверительные, близкие отношения с окружающими </a:t>
            </a:r>
          </a:p>
          <a:p>
            <a:endParaRPr lang="ru-RU" dirty="0"/>
          </a:p>
        </p:txBody>
      </p:sp>
      <p:pic>
        <p:nvPicPr>
          <p:cNvPr id="13314" name="Picture 2" descr="C:\Users\иванова марина\Desktop\Baba-YAga-na-met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4071942"/>
            <a:ext cx="3143272" cy="2786058"/>
          </a:xfrm>
          <a:prstGeom prst="rect">
            <a:avLst/>
          </a:prstGeom>
          <a:noFill/>
        </p:spPr>
      </p:pic>
      <p:pic>
        <p:nvPicPr>
          <p:cNvPr id="13315" name="Picture 3" descr="C:\Users\иванова марина\Desktop\66105011_1288726841_1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3714752"/>
            <a:ext cx="2214578" cy="3143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66"/>
                </a:solidFill>
              </a:rPr>
              <a:t>Песочная терапия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000066"/>
                </a:solidFill>
              </a:rPr>
              <a:t>Песо́чная</a:t>
            </a:r>
            <a:r>
              <a:rPr lang="ru-RU" dirty="0" smtClean="0">
                <a:solidFill>
                  <a:srgbClr val="000066"/>
                </a:solidFill>
              </a:rPr>
              <a:t> </a:t>
            </a:r>
            <a:r>
              <a:rPr lang="ru-RU" b="1" dirty="0" err="1" smtClean="0">
                <a:solidFill>
                  <a:srgbClr val="000066"/>
                </a:solidFill>
              </a:rPr>
              <a:t>терапи́я</a:t>
            </a:r>
            <a:r>
              <a:rPr lang="ru-RU" dirty="0" smtClean="0">
                <a:solidFill>
                  <a:srgbClr val="000066"/>
                </a:solidFill>
              </a:rPr>
              <a:t> — один из методов психотерапии, возникший в рамках аналитической психологии. Это способ общения с миром и самим собой; способ снятия внутреннего напряжения, воплощения его на бессознательно-символическом уровне</a:t>
            </a:r>
            <a:endParaRPr lang="ru-RU" dirty="0"/>
          </a:p>
        </p:txBody>
      </p:sp>
      <p:pic>
        <p:nvPicPr>
          <p:cNvPr id="14338" name="Picture 2" descr="C:\Users\иванова марина\Desktop\141104384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4357694"/>
            <a:ext cx="6191250" cy="22542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000066"/>
                </a:solidFill>
              </a:rPr>
              <a:t>Имаготерапия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2500330"/>
          </a:xfrm>
        </p:spPr>
        <p:txBody>
          <a:bodyPr/>
          <a:lstStyle/>
          <a:p>
            <a:r>
              <a:rPr lang="ru-RU" dirty="0" smtClean="0">
                <a:solidFill>
                  <a:srgbClr val="000066"/>
                </a:solidFill>
              </a:rPr>
              <a:t>(лат. </a:t>
            </a:r>
            <a:r>
              <a:rPr lang="ru-RU" dirty="0" err="1" smtClean="0">
                <a:solidFill>
                  <a:srgbClr val="000066"/>
                </a:solidFill>
              </a:rPr>
              <a:t>imago</a:t>
            </a:r>
            <a:r>
              <a:rPr lang="ru-RU" dirty="0" smtClean="0">
                <a:solidFill>
                  <a:srgbClr val="000066"/>
                </a:solidFill>
              </a:rPr>
              <a:t> - образ). Психотерапевтический метод тренировки больного в воспроизведении определенного комплекса характерных образов с лечебной целью. Метод предложен в 1966 г. И. Е. </a:t>
            </a:r>
            <a:r>
              <a:rPr lang="ru-RU" dirty="0" err="1" smtClean="0">
                <a:solidFill>
                  <a:srgbClr val="000066"/>
                </a:solidFill>
              </a:rPr>
              <a:t>Вольпертом</a:t>
            </a:r>
            <a:r>
              <a:rPr lang="ru-RU" dirty="0" smtClean="0">
                <a:solidFill>
                  <a:srgbClr val="000066"/>
                </a:solidFill>
              </a:rPr>
              <a:t>. Относится к группе методов игровой психотерапии </a:t>
            </a:r>
          </a:p>
          <a:p>
            <a:endParaRPr lang="ru-RU" dirty="0"/>
          </a:p>
        </p:txBody>
      </p:sp>
      <p:pic>
        <p:nvPicPr>
          <p:cNvPr id="16386" name="Picture 2" descr="C:\Users\иванова марина\Desktop\853235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2643182"/>
            <a:ext cx="5715000" cy="4000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85860"/>
          </a:xfrm>
        </p:spPr>
        <p:txBody>
          <a:bodyPr/>
          <a:lstStyle/>
          <a:p>
            <a:r>
              <a:rPr lang="ru-RU" b="1" dirty="0" smtClean="0">
                <a:solidFill>
                  <a:srgbClr val="000066"/>
                </a:solidFill>
              </a:rPr>
              <a:t>Фототерапия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2071702"/>
          </a:xfrm>
        </p:spPr>
        <p:txBody>
          <a:bodyPr>
            <a:normAutofit fontScale="92500" lnSpcReduction="10000"/>
          </a:bodyPr>
          <a:lstStyle/>
          <a:p>
            <a:r>
              <a:rPr lang="ru-RU" b="1" i="1" dirty="0" smtClean="0">
                <a:solidFill>
                  <a:srgbClr val="000066"/>
                </a:solidFill>
              </a:rPr>
              <a:t>Фототерапия</a:t>
            </a:r>
            <a:r>
              <a:rPr lang="ru-RU" dirty="0" smtClean="0">
                <a:solidFill>
                  <a:srgbClr val="000066"/>
                </a:solidFill>
              </a:rPr>
              <a:t> — </a:t>
            </a:r>
            <a:r>
              <a:rPr lang="ru-RU" dirty="0" smtClean="0">
                <a:solidFill>
                  <a:srgbClr val="002060"/>
                </a:solidFill>
              </a:rPr>
              <a:t>это вид </a:t>
            </a:r>
            <a:r>
              <a:rPr lang="ru-RU" dirty="0" err="1" smtClean="0">
                <a:solidFill>
                  <a:srgbClr val="002060"/>
                </a:solidFill>
              </a:rPr>
              <a:t>арт-терапии</a:t>
            </a:r>
            <a:r>
              <a:rPr lang="ru-RU" dirty="0" smtClean="0">
                <a:solidFill>
                  <a:srgbClr val="002060"/>
                </a:solidFill>
              </a:rPr>
              <a:t> с набором определенных психотехник, помогающих в решении многих психологических проблем, содействующих личностному развитию и достижению гармонии.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b="1" dirty="0" smtClean="0">
              <a:solidFill>
                <a:srgbClr val="000066"/>
              </a:solidFill>
            </a:endParaRPr>
          </a:p>
          <a:p>
            <a:endParaRPr lang="ru-RU" dirty="0"/>
          </a:p>
        </p:txBody>
      </p:sp>
      <p:pic>
        <p:nvPicPr>
          <p:cNvPr id="17410" name="Picture 2" descr="C:\Users\иванова марина\Desktop\desenhos-moranguinho-festa-infantil-painel-rotulos-lembrancinhas-meninas-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357562"/>
            <a:ext cx="6708771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85728"/>
            <a:ext cx="8229600" cy="41836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610244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0066"/>
                </a:solidFill>
              </a:rPr>
              <a:t>Сущность </a:t>
            </a:r>
            <a:r>
              <a:rPr lang="ru-RU" sz="2400" b="1" dirty="0" err="1" smtClean="0">
                <a:solidFill>
                  <a:srgbClr val="000066"/>
                </a:solidFill>
              </a:rPr>
              <a:t>арт-терапии</a:t>
            </a:r>
            <a:r>
              <a:rPr lang="ru-RU" sz="2400" b="1" dirty="0" smtClean="0">
                <a:solidFill>
                  <a:srgbClr val="000066"/>
                </a:solidFill>
              </a:rPr>
              <a:t> заключается в том, что посредством творческого самовыражения своих внутренних проблем на бумаге, при помощи выполненных из пластилина фигур и т.п., человек доносит психотерапевту информацию о существующей проблеме, которую не решился бы озвучить при помощи словесного контакта. Для людей, неспособных рассказать о своих проблемах, </a:t>
            </a:r>
            <a:r>
              <a:rPr lang="ru-RU" sz="2400" b="1" dirty="0" err="1" smtClean="0">
                <a:solidFill>
                  <a:srgbClr val="000066"/>
                </a:solidFill>
              </a:rPr>
              <a:t>арт-терапия</a:t>
            </a:r>
            <a:r>
              <a:rPr lang="ru-RU" sz="2400" b="1" dirty="0" smtClean="0">
                <a:solidFill>
                  <a:srgbClr val="000066"/>
                </a:solidFill>
              </a:rPr>
              <a:t> зачастую является единственным методом диалога между ним и психотерапевтом, так как выразить свои эмоции посредством творчества гораздо проще, нежели рассказать о них.</a:t>
            </a:r>
          </a:p>
          <a:p>
            <a:endParaRPr lang="ru-RU" dirty="0"/>
          </a:p>
        </p:txBody>
      </p:sp>
      <p:pic>
        <p:nvPicPr>
          <p:cNvPr id="18434" name="Picture 2" descr="C:\Users\иванова марина\Desktop\7cao5rbk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5072074"/>
            <a:ext cx="2638412" cy="13573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010796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0066"/>
                </a:solidFill>
              </a:rPr>
              <a:t>СПАСИБО ЗА ВНИМАНИЕ!</a:t>
            </a:r>
            <a:br>
              <a:rPr lang="ru-RU" sz="5400" b="1" dirty="0" smtClean="0">
                <a:solidFill>
                  <a:srgbClr val="000066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115328" cy="1285884"/>
          </a:xfrm>
        </p:spPr>
        <p:txBody>
          <a:bodyPr>
            <a:noAutofit/>
          </a:bodyPr>
          <a:lstStyle/>
          <a:p>
            <a:pPr algn="r"/>
            <a:r>
              <a:rPr lang="ru-RU" sz="2400" dirty="0" smtClean="0">
                <a:solidFill>
                  <a:srgbClr val="002060"/>
                </a:solidFill>
              </a:rPr>
              <a:t>« Часто руки знают, как распутать то, над чем тщетно  бьётся </a:t>
            </a:r>
            <a:r>
              <a:rPr lang="ru-RU" sz="2400" smtClean="0">
                <a:solidFill>
                  <a:srgbClr val="002060"/>
                </a:solidFill>
              </a:rPr>
              <a:t>разум»</a:t>
            </a:r>
          </a:p>
          <a:p>
            <a:pPr algn="r">
              <a:buNone/>
            </a:pPr>
            <a:r>
              <a:rPr lang="ru-RU" sz="2400" smtClean="0">
                <a:solidFill>
                  <a:srgbClr val="002060"/>
                </a:solidFill>
              </a:rPr>
              <a:t>К.Г.Юнг</a:t>
            </a:r>
            <a:r>
              <a:rPr lang="ru-RU" sz="2400" dirty="0" smtClean="0">
                <a:solidFill>
                  <a:srgbClr val="002060"/>
                </a:solidFill>
              </a:rPr>
              <a:t>. 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9458" name="Picture 2" descr="C:\Users\иванова марина\Desktop\hello_html_m4d5a13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4500569"/>
            <a:ext cx="7575574" cy="22161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704088"/>
            <a:ext cx="6186502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0066"/>
                </a:solidFill>
              </a:rPr>
              <a:t>АРТ - ТЕРАПИЯ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err="1" smtClean="0">
                <a:solidFill>
                  <a:srgbClr val="000066"/>
                </a:solidFill>
              </a:rPr>
              <a:t>Арт</a:t>
            </a:r>
            <a:r>
              <a:rPr lang="ru-RU" sz="2400" dirty="0" smtClean="0">
                <a:solidFill>
                  <a:srgbClr val="000066"/>
                </a:solidFill>
              </a:rPr>
              <a:t> –терапия (термин был введен в 1938 Андрианом Хиллом) – использование всех видов искусства, все чаще рассматривается как инструмент помощи, способствующей формированию здоровой и творческой личности, а также реализация на практике таких функций, как адаптационная, коррекционная, профилактическая, регулятивная, реабилитационная, мобилизующая</a:t>
            </a:r>
            <a:r>
              <a:rPr lang="ru-RU" sz="2400" dirty="0" smtClean="0"/>
              <a:t> 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170" name="Picture 2" descr="C:\Users\иванова марина\Desktop\7cao5rbk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9050" y="4857760"/>
            <a:ext cx="3074950" cy="1714512"/>
          </a:xfrm>
          <a:prstGeom prst="rect">
            <a:avLst/>
          </a:prstGeom>
          <a:noFill/>
        </p:spPr>
      </p:pic>
      <p:pic>
        <p:nvPicPr>
          <p:cNvPr id="5" name="Picture 2" descr="C:\Users\иванова марина\Desktop\7cao5rbk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28"/>
            <a:ext cx="3074950" cy="1714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66"/>
                </a:solidFill>
              </a:rPr>
              <a:t>ОСНОВНАЯ ЦЕЛЬ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000066"/>
                </a:solidFill>
              </a:rPr>
              <a:t>Гармонизация внутреннего состояния человека, т.е. восстановление его способности находить оптимальное, способствующее продолжению жизни состояния равновесия. </a:t>
            </a:r>
          </a:p>
          <a:p>
            <a:endParaRPr lang="ru-RU" dirty="0"/>
          </a:p>
        </p:txBody>
      </p:sp>
      <p:pic>
        <p:nvPicPr>
          <p:cNvPr id="2050" name="Picture 2" descr="C:\Users\иванова марина\Desktop\мн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857628"/>
            <a:ext cx="7215238" cy="30003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64" y="704088"/>
            <a:ext cx="5686436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0066"/>
                </a:solidFill>
              </a:rPr>
              <a:t>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66"/>
                </a:solidFill>
              </a:rPr>
              <a:t> *Акцентировать внимание человека на его ощущениях и чувствах;                                                     *Создать оптимальные для человека условия, способствующие наиболее четкой вербализации проработке тех мыслей и чувств, которые он привык подавлять;                                                      *Помочь человеку найти социально приемлемый выход, как позитивным, так и негативным, чувствам. </a:t>
            </a:r>
            <a:endParaRPr lang="ru-RU" dirty="0"/>
          </a:p>
        </p:txBody>
      </p:sp>
      <p:pic>
        <p:nvPicPr>
          <p:cNvPr id="4" name="Picture 2" descr="C:\Users\иванова марина\Desktop\7cao5rbk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9050" y="5143488"/>
            <a:ext cx="3074950" cy="1714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rgbClr val="000066"/>
                </a:solidFill>
              </a:rPr>
              <a:t>Основные показатели для использования </a:t>
            </a:r>
            <a:r>
              <a:rPr lang="ru-RU" sz="5400" b="1" dirty="0" err="1" smtClean="0">
                <a:solidFill>
                  <a:srgbClr val="000066"/>
                </a:solidFill>
              </a:rPr>
              <a:t>арт-терапии</a:t>
            </a:r>
            <a:r>
              <a:rPr lang="ru-RU" sz="5400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buClr>
                <a:srgbClr val="000066"/>
              </a:buCl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0066"/>
                </a:solidFill>
              </a:rPr>
              <a:t>отклонения в развитии </a:t>
            </a:r>
            <a:r>
              <a:rPr lang="ru-RU" sz="2800" dirty="0" err="1" smtClean="0">
                <a:solidFill>
                  <a:srgbClr val="000066"/>
                </a:solidFill>
              </a:rPr>
              <a:t>психоэмоциональной</a:t>
            </a:r>
            <a:r>
              <a:rPr lang="ru-RU" sz="2800" dirty="0" smtClean="0">
                <a:solidFill>
                  <a:srgbClr val="000066"/>
                </a:solidFill>
              </a:rPr>
              <a:t> сферы (эмоциональная </a:t>
            </a:r>
            <a:r>
              <a:rPr lang="ru-RU" sz="2800" dirty="0" err="1" smtClean="0">
                <a:solidFill>
                  <a:srgbClr val="000066"/>
                </a:solidFill>
              </a:rPr>
              <a:t>депривация</a:t>
            </a:r>
            <a:r>
              <a:rPr lang="ru-RU" sz="2800" dirty="0" smtClean="0">
                <a:solidFill>
                  <a:srgbClr val="000066"/>
                </a:solidFill>
              </a:rPr>
              <a:t>, переживание эмоционального отвержения, чувства одиночества, трудности эмоционального развития, актуальный стресс, депрессия, снижение эмоционального тонуса, лабильность, импульсивность, повышенная тревожность, страхи, </a:t>
            </a:r>
            <a:r>
              <a:rPr lang="ru-RU" sz="2800" dirty="0" err="1" smtClean="0">
                <a:solidFill>
                  <a:srgbClr val="000066"/>
                </a:solidFill>
              </a:rPr>
              <a:t>фобические</a:t>
            </a:r>
            <a:r>
              <a:rPr lang="ru-RU" sz="2800" dirty="0" smtClean="0">
                <a:solidFill>
                  <a:srgbClr val="000066"/>
                </a:solidFill>
              </a:rPr>
              <a:t> реакции);</a:t>
            </a:r>
          </a:p>
          <a:p>
            <a:pPr>
              <a:lnSpc>
                <a:spcPct val="80000"/>
              </a:lnSpc>
              <a:buClr>
                <a:srgbClr val="000066"/>
              </a:buCl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0066"/>
                </a:solidFill>
              </a:rPr>
              <a:t>нарушение коммуникативно-рефлексивных процессов (наличие конфликтных межличностных отношений, внутрисемейных ситуаций, негативная «</a:t>
            </a:r>
            <a:r>
              <a:rPr lang="ru-RU" sz="2800" dirty="0" err="1" smtClean="0">
                <a:solidFill>
                  <a:srgbClr val="000066"/>
                </a:solidFill>
              </a:rPr>
              <a:t>Я-концепция</a:t>
            </a:r>
            <a:r>
              <a:rPr lang="ru-RU" sz="2800" dirty="0" smtClean="0">
                <a:solidFill>
                  <a:srgbClr val="000066"/>
                </a:solidFill>
              </a:rPr>
              <a:t>», низкая, дисгармоничная, искаженная самооценка, низкая степень </a:t>
            </a:r>
            <a:r>
              <a:rPr lang="ru-RU" sz="2800" dirty="0" err="1" smtClean="0">
                <a:solidFill>
                  <a:srgbClr val="000066"/>
                </a:solidFill>
              </a:rPr>
              <a:t>самоприятия</a:t>
            </a:r>
            <a:r>
              <a:rPr lang="ru-RU" sz="2800" dirty="0" smtClean="0">
                <a:solidFill>
                  <a:srgbClr val="000066"/>
                </a:solidFill>
              </a:rPr>
              <a:t>);</a:t>
            </a:r>
          </a:p>
          <a:p>
            <a:pPr>
              <a:lnSpc>
                <a:spcPct val="80000"/>
              </a:lnSpc>
              <a:buClr>
                <a:srgbClr val="000066"/>
              </a:buCl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0066"/>
                </a:solidFill>
              </a:rPr>
              <a:t>психосоматические отклонения в развитии (в дыхательной, </a:t>
            </a:r>
            <a:r>
              <a:rPr lang="ru-RU" sz="2800" dirty="0" err="1" smtClean="0">
                <a:solidFill>
                  <a:srgbClr val="000066"/>
                </a:solidFill>
              </a:rPr>
              <a:t>сердечно-сосудистой</a:t>
            </a:r>
            <a:r>
              <a:rPr lang="ru-RU" sz="2800" dirty="0" smtClean="0">
                <a:solidFill>
                  <a:srgbClr val="000066"/>
                </a:solidFill>
              </a:rPr>
              <a:t>, двигательной, вегетативной и центральной нервной системах).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043890" cy="1489922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000066"/>
                </a:solidFill>
              </a:rPr>
              <a:t>Основная техника </a:t>
            </a:r>
            <a:r>
              <a:rPr lang="ru-RU" sz="4400" b="1" dirty="0" err="1" smtClean="0">
                <a:solidFill>
                  <a:srgbClr val="000066"/>
                </a:solidFill>
              </a:rPr>
              <a:t>арт</a:t>
            </a:r>
            <a:r>
              <a:rPr lang="ru-RU" sz="4400" b="1" dirty="0" smtClean="0">
                <a:solidFill>
                  <a:srgbClr val="000066"/>
                </a:solidFill>
              </a:rPr>
              <a:t> – терапевтического воздействия</a:t>
            </a:r>
            <a:r>
              <a:rPr lang="ru-RU" sz="4400" dirty="0" smtClean="0"/>
              <a:t> 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66"/>
                </a:solidFill>
              </a:rPr>
              <a:t>Это техника активного воображения, открывающая человеку неограниченные возможности для самовыражения и самореализации в продуктах творчества. </a:t>
            </a:r>
          </a:p>
          <a:p>
            <a:endParaRPr lang="ru-RU" dirty="0"/>
          </a:p>
        </p:txBody>
      </p:sp>
      <p:pic>
        <p:nvPicPr>
          <p:cNvPr id="3074" name="Picture 2" descr="C:\Users\иванова марина\Desktop\photoymcaphotoresource_05_preview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3786190"/>
            <a:ext cx="5540396" cy="30718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dirty="0" smtClean="0">
                <a:solidFill>
                  <a:srgbClr val="000066"/>
                </a:solidFill>
              </a:rPr>
              <a:t>Основные принципы </a:t>
            </a:r>
            <a:r>
              <a:rPr lang="ru-RU" sz="5400" dirty="0" err="1" smtClean="0">
                <a:solidFill>
                  <a:srgbClr val="000066"/>
                </a:solidFill>
              </a:rPr>
              <a:t>арт</a:t>
            </a:r>
            <a:r>
              <a:rPr lang="ru-RU" sz="5400" dirty="0" smtClean="0">
                <a:solidFill>
                  <a:srgbClr val="000066"/>
                </a:solidFill>
              </a:rPr>
              <a:t> - терапии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000066"/>
                </a:solidFill>
              </a:rPr>
              <a:t> </a:t>
            </a:r>
            <a:r>
              <a:rPr lang="ru-RU" sz="2000" b="1" dirty="0" smtClean="0">
                <a:solidFill>
                  <a:srgbClr val="000066"/>
                </a:solidFill>
              </a:rPr>
              <a:t>Принцип единства коррекции и развития. </a:t>
            </a:r>
          </a:p>
          <a:p>
            <a:r>
              <a:rPr lang="ru-RU" sz="2000" b="1" dirty="0" smtClean="0">
                <a:solidFill>
                  <a:srgbClr val="000066"/>
                </a:solidFill>
              </a:rPr>
              <a:t>Принцип единства диагностики и коррекции развития. </a:t>
            </a:r>
          </a:p>
          <a:p>
            <a:r>
              <a:rPr kumimoji="1" lang="ru-RU" sz="2000" b="1" dirty="0" smtClean="0">
                <a:solidFill>
                  <a:srgbClr val="000066"/>
                </a:solidFill>
              </a:rPr>
              <a:t>Принцип взаимосвязи коррекции и  компенсации. </a:t>
            </a:r>
            <a:r>
              <a:rPr kumimoji="1" lang="ru-RU" sz="2000" dirty="0" smtClean="0">
                <a:solidFill>
                  <a:srgbClr val="000066"/>
                </a:solidFill>
              </a:rPr>
              <a:t/>
            </a:r>
            <a:br>
              <a:rPr kumimoji="1" lang="ru-RU" sz="2000" dirty="0" smtClean="0">
                <a:solidFill>
                  <a:srgbClr val="000066"/>
                </a:solidFill>
              </a:rPr>
            </a:br>
            <a:r>
              <a:rPr kumimoji="1" lang="ru-RU" sz="2000" b="1" dirty="0" smtClean="0">
                <a:solidFill>
                  <a:srgbClr val="000066"/>
                </a:solidFill>
              </a:rPr>
              <a:t>Принцип учета возрастных психологических и индивидуальных особенностей развития. </a:t>
            </a:r>
          </a:p>
          <a:p>
            <a:r>
              <a:rPr kumimoji="1" lang="ru-RU" sz="2000" b="1" dirty="0" smtClean="0">
                <a:solidFill>
                  <a:srgbClr val="000066"/>
                </a:solidFill>
              </a:rPr>
              <a:t>Принцип комплексности методов психолого-педагогического воздействия. </a:t>
            </a:r>
            <a:endParaRPr kumimoji="1" lang="ru-RU" sz="2000" dirty="0" smtClean="0">
              <a:solidFill>
                <a:srgbClr val="000066"/>
              </a:solidFill>
            </a:endParaRPr>
          </a:p>
          <a:p>
            <a:r>
              <a:rPr kumimoji="1" lang="ru-RU" sz="2000" b="1" dirty="0" smtClean="0">
                <a:solidFill>
                  <a:srgbClr val="000066"/>
                </a:solidFill>
              </a:rPr>
              <a:t>Принцип личностно ориентированного и </a:t>
            </a:r>
            <a:r>
              <a:rPr kumimoji="1" lang="ru-RU" sz="2000" b="1" dirty="0" err="1" smtClean="0">
                <a:solidFill>
                  <a:srgbClr val="000066"/>
                </a:solidFill>
              </a:rPr>
              <a:t>деятельностного</a:t>
            </a:r>
            <a:r>
              <a:rPr kumimoji="1" lang="ru-RU" sz="2000" b="1" dirty="0" smtClean="0">
                <a:solidFill>
                  <a:srgbClr val="000066"/>
                </a:solidFill>
              </a:rPr>
              <a:t> подхода                                                                                                                                                        Принцип оптимистического подхода</a:t>
            </a:r>
          </a:p>
          <a:p>
            <a:r>
              <a:rPr kumimoji="1" lang="ru-RU" sz="2000" b="1" dirty="0" smtClean="0">
                <a:solidFill>
                  <a:srgbClr val="000066"/>
                </a:solidFill>
              </a:rPr>
              <a:t>Принцип активного привлечения ближайшего социального окружения к коррекционной работе с ребенком</a:t>
            </a:r>
          </a:p>
          <a:p>
            <a:endParaRPr kumimoji="1" lang="ru-RU" sz="2000" dirty="0" smtClean="0">
              <a:solidFill>
                <a:srgbClr val="000066"/>
              </a:solidFill>
            </a:endParaRPr>
          </a:p>
          <a:p>
            <a:endParaRPr kumimoji="1" lang="ru-RU" sz="2000" dirty="0" smtClean="0">
              <a:solidFill>
                <a:srgbClr val="000066"/>
              </a:solidFill>
            </a:endParaRPr>
          </a:p>
          <a:p>
            <a:endParaRPr kumimoji="1" lang="ru-RU" sz="2000" dirty="0" smtClean="0">
              <a:solidFill>
                <a:srgbClr val="000066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071570"/>
          </a:xfrm>
        </p:spPr>
        <p:txBody>
          <a:bodyPr/>
          <a:lstStyle/>
          <a:p>
            <a:r>
              <a:rPr lang="ru-RU" sz="5400" b="1" dirty="0" smtClean="0">
                <a:solidFill>
                  <a:srgbClr val="000066"/>
                </a:solidFill>
              </a:rPr>
              <a:t>ВИДЫ АРТ - ТЕРАПИИ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35785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</a:pPr>
            <a:r>
              <a:rPr lang="ru-RU" sz="2800" b="1" i="1" dirty="0" smtClean="0">
                <a:solidFill>
                  <a:srgbClr val="000066"/>
                </a:solidFill>
              </a:rPr>
              <a:t>Музыкотерапия</a:t>
            </a:r>
            <a:r>
              <a:rPr lang="ru-RU" sz="2800" dirty="0" smtClean="0">
                <a:solidFill>
                  <a:srgbClr val="000066"/>
                </a:solidFill>
              </a:rPr>
              <a:t> – это вид </a:t>
            </a:r>
            <a:r>
              <a:rPr lang="ru-RU" sz="2800" dirty="0" err="1" smtClean="0">
                <a:solidFill>
                  <a:srgbClr val="000066"/>
                </a:solidFill>
              </a:rPr>
              <a:t>арттерапии</a:t>
            </a:r>
            <a:r>
              <a:rPr lang="ru-RU" sz="2800" dirty="0" smtClean="0">
                <a:solidFill>
                  <a:srgbClr val="000066"/>
                </a:solidFill>
              </a:rPr>
              <a:t>, где музыка используется в лечебных или коррекционных целях.</a:t>
            </a:r>
          </a:p>
          <a:p>
            <a:pPr>
              <a:lnSpc>
                <a:spcPct val="80000"/>
              </a:lnSpc>
            </a:pPr>
            <a:r>
              <a:rPr lang="ru-RU" sz="2800" b="1" i="1" dirty="0" err="1" smtClean="0">
                <a:solidFill>
                  <a:srgbClr val="000066"/>
                </a:solidFill>
              </a:rPr>
              <a:t>Имаготерапия</a:t>
            </a:r>
            <a:r>
              <a:rPr lang="ru-RU" sz="2800" i="1" dirty="0" smtClean="0">
                <a:solidFill>
                  <a:srgbClr val="000066"/>
                </a:solidFill>
              </a:rPr>
              <a:t> </a:t>
            </a:r>
            <a:r>
              <a:rPr lang="ru-RU" sz="2800" dirty="0" smtClean="0">
                <a:solidFill>
                  <a:srgbClr val="000066"/>
                </a:solidFill>
              </a:rPr>
              <a:t>– театрализация психотерапевтического процесса.</a:t>
            </a:r>
          </a:p>
          <a:p>
            <a:pPr>
              <a:lnSpc>
                <a:spcPct val="80000"/>
              </a:lnSpc>
            </a:pPr>
            <a:r>
              <a:rPr lang="ru-RU" sz="2800" b="1" i="1" dirty="0" smtClean="0">
                <a:solidFill>
                  <a:srgbClr val="000066"/>
                </a:solidFill>
              </a:rPr>
              <a:t>Фототерапия</a:t>
            </a:r>
            <a:r>
              <a:rPr lang="ru-RU" sz="2800" dirty="0" smtClean="0">
                <a:solidFill>
                  <a:srgbClr val="000066"/>
                </a:solidFill>
              </a:rPr>
              <a:t> – использование фотоматериалов и слайдов в работе.</a:t>
            </a:r>
          </a:p>
          <a:p>
            <a:pPr>
              <a:lnSpc>
                <a:spcPct val="80000"/>
              </a:lnSpc>
            </a:pPr>
            <a:r>
              <a:rPr lang="ru-RU" sz="2800" b="1" i="1" dirty="0" smtClean="0">
                <a:solidFill>
                  <a:srgbClr val="000066"/>
                </a:solidFill>
              </a:rPr>
              <a:t>Игровая терапия</a:t>
            </a:r>
            <a:r>
              <a:rPr lang="ru-RU" sz="2800" dirty="0" smtClean="0">
                <a:solidFill>
                  <a:srgbClr val="000066"/>
                </a:solidFill>
              </a:rPr>
              <a:t> – метод коррекции посредством игры.</a:t>
            </a:r>
          </a:p>
          <a:p>
            <a:pPr>
              <a:lnSpc>
                <a:spcPct val="80000"/>
              </a:lnSpc>
            </a:pPr>
            <a:r>
              <a:rPr lang="ru-RU" sz="2800" b="1" i="1" dirty="0" err="1" smtClean="0">
                <a:solidFill>
                  <a:srgbClr val="000066"/>
                </a:solidFill>
              </a:rPr>
              <a:t>Изотерапия</a:t>
            </a:r>
            <a:r>
              <a:rPr lang="ru-RU" sz="2800" b="1" dirty="0" smtClean="0">
                <a:solidFill>
                  <a:srgbClr val="000066"/>
                </a:solidFill>
              </a:rPr>
              <a:t> </a:t>
            </a:r>
            <a:r>
              <a:rPr lang="ru-RU" sz="2800" dirty="0" smtClean="0">
                <a:solidFill>
                  <a:srgbClr val="000066"/>
                </a:solidFill>
              </a:rPr>
              <a:t>– лечебное воздействие, коррекция посредством изобразительной деятельности.</a:t>
            </a:r>
          </a:p>
          <a:p>
            <a:pPr>
              <a:lnSpc>
                <a:spcPct val="80000"/>
              </a:lnSpc>
            </a:pPr>
            <a:r>
              <a:rPr lang="ru-RU" sz="2800" b="1" i="1" dirty="0" err="1" smtClean="0">
                <a:solidFill>
                  <a:srgbClr val="000066"/>
                </a:solidFill>
              </a:rPr>
              <a:t>Либропсихотерапия</a:t>
            </a:r>
            <a:r>
              <a:rPr lang="ru-RU" sz="2800" b="1" i="1" dirty="0" smtClean="0">
                <a:solidFill>
                  <a:srgbClr val="000066"/>
                </a:solidFill>
              </a:rPr>
              <a:t> и </a:t>
            </a:r>
            <a:r>
              <a:rPr lang="ru-RU" sz="2800" b="1" i="1" dirty="0" err="1" smtClean="0">
                <a:solidFill>
                  <a:srgbClr val="000066"/>
                </a:solidFill>
              </a:rPr>
              <a:t>библиотерапия</a:t>
            </a:r>
            <a:r>
              <a:rPr lang="ru-RU" sz="2800" dirty="0" smtClean="0">
                <a:solidFill>
                  <a:srgbClr val="000066"/>
                </a:solidFill>
              </a:rPr>
              <a:t> – воздействие чтением, вызывающим положительные эмоции.(чтение сказок)</a:t>
            </a:r>
          </a:p>
          <a:p>
            <a:pPr>
              <a:lnSpc>
                <a:spcPct val="80000"/>
              </a:lnSpc>
            </a:pPr>
            <a:r>
              <a:rPr lang="ru-RU" sz="2800" b="1" i="1" dirty="0" smtClean="0">
                <a:solidFill>
                  <a:srgbClr val="000066"/>
                </a:solidFill>
              </a:rPr>
              <a:t>Песочная терапия</a:t>
            </a:r>
            <a:r>
              <a:rPr lang="ru-RU" sz="2800" dirty="0" smtClean="0">
                <a:solidFill>
                  <a:srgbClr val="000066"/>
                </a:solidFill>
              </a:rPr>
              <a:t> – сочетание невербальной формы </a:t>
            </a:r>
            <a:r>
              <a:rPr lang="ru-RU" sz="2800" dirty="0" err="1" smtClean="0">
                <a:solidFill>
                  <a:srgbClr val="000066"/>
                </a:solidFill>
              </a:rPr>
              <a:t>психокоррекции</a:t>
            </a:r>
            <a:r>
              <a:rPr lang="ru-RU" sz="2800" dirty="0" smtClean="0">
                <a:solidFill>
                  <a:srgbClr val="000066"/>
                </a:solidFill>
              </a:rPr>
              <a:t>, где основной акцент делается на творческом самовыражении ребенка (композиции из фигурок) и вербальной (рассказ о готовой работе)</a:t>
            </a:r>
          </a:p>
          <a:p>
            <a:pPr>
              <a:lnSpc>
                <a:spcPct val="80000"/>
              </a:lnSpc>
            </a:pPr>
            <a:r>
              <a:rPr lang="ru-RU" sz="2800" b="1" dirty="0" err="1" smtClean="0">
                <a:solidFill>
                  <a:srgbClr val="000066"/>
                </a:solidFill>
              </a:rPr>
              <a:t>Кинезотерапия</a:t>
            </a:r>
            <a:r>
              <a:rPr lang="ru-RU" sz="2800" b="1" dirty="0" smtClean="0">
                <a:solidFill>
                  <a:srgbClr val="000066"/>
                </a:solidFill>
              </a:rPr>
              <a:t>–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музыкально - пластическое искусство отражающая жизнь в двигательных образах.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/>
          <a:lstStyle/>
          <a:p>
            <a:r>
              <a:rPr lang="ru-RU" dirty="0" smtClean="0">
                <a:solidFill>
                  <a:srgbClr val="000066"/>
                </a:solidFill>
              </a:rPr>
              <a:t>МУЗЫКОТЕРАПИЯ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3571900"/>
          </a:xfrm>
        </p:spPr>
        <p:txBody>
          <a:bodyPr/>
          <a:lstStyle/>
          <a:p>
            <a:pPr algn="just"/>
            <a:r>
              <a:rPr lang="ru-RU" sz="2400" b="1" i="1" dirty="0" smtClean="0">
                <a:solidFill>
                  <a:srgbClr val="000066"/>
                </a:solidFill>
              </a:rPr>
              <a:t>Музыкотерапия</a:t>
            </a:r>
            <a:r>
              <a:rPr lang="ru-RU" sz="2400" dirty="0" smtClean="0">
                <a:solidFill>
                  <a:srgbClr val="000066"/>
                </a:solidFill>
              </a:rPr>
              <a:t> - метод психотерапии, основанный на эмоциональном восприятии музыки. В зависимости от мелодии, ее ритмической основы и исполнения музыка может оказывать самые разнообразные эффекты - от индивидуального ощущения внутренней гармонии и духовного очищения до неуправляемого агрессивного поведения больших человеческих масс. Ее можно использовать для влияния на самочувствие человека.</a:t>
            </a:r>
            <a:endParaRPr lang="ru-RU" dirty="0"/>
          </a:p>
        </p:txBody>
      </p:sp>
      <p:pic>
        <p:nvPicPr>
          <p:cNvPr id="5122" name="Picture 2" descr="C:\Users\иванова марина\Desktop\mini_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3929066"/>
            <a:ext cx="4857750" cy="29289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192</TotalTime>
  <Words>802</Words>
  <Application>Microsoft Office PowerPoint</Application>
  <PresentationFormat>Экран (4:3)</PresentationFormat>
  <Paragraphs>53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АРТ-ТЕРАПИЯ</vt:lpstr>
      <vt:lpstr>АРТ - ТЕРАПИЯ</vt:lpstr>
      <vt:lpstr>ОСНОВНАЯ ЦЕЛЬ</vt:lpstr>
      <vt:lpstr>ЗАДАЧИ:</vt:lpstr>
      <vt:lpstr>Основные показатели для использования арт-терапии </vt:lpstr>
      <vt:lpstr>Основная техника арт – терапевтического воздействия </vt:lpstr>
      <vt:lpstr>Основные принципы арт - терапии</vt:lpstr>
      <vt:lpstr>ВИДЫ АРТ - ТЕРАПИИ</vt:lpstr>
      <vt:lpstr>МУЗЫКОТЕРАПИЯ</vt:lpstr>
      <vt:lpstr>ИЗОТЕРАПИЯ</vt:lpstr>
      <vt:lpstr>ИГРОТЕРАПИЯ</vt:lpstr>
      <vt:lpstr>Куклотерапия</vt:lpstr>
      <vt:lpstr>СКАЗКОТЕРАПИЯ</vt:lpstr>
      <vt:lpstr>Песочная терапия</vt:lpstr>
      <vt:lpstr>Имаготерапия </vt:lpstr>
      <vt:lpstr>Фототерапия</vt:lpstr>
      <vt:lpstr>Слайд 17</vt:lpstr>
      <vt:lpstr>СПАСИБО ЗА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АРТ-ТЕРАПИЯ</dc:title>
  <dc:creator>иванова марина</dc:creator>
  <cp:lastModifiedBy>иванова марина</cp:lastModifiedBy>
  <cp:revision>10</cp:revision>
  <dcterms:created xsi:type="dcterms:W3CDTF">2017-01-17T17:20:48Z</dcterms:created>
  <dcterms:modified xsi:type="dcterms:W3CDTF">2017-11-13T07:47:33Z</dcterms:modified>
</cp:coreProperties>
</file>